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9.svg" ContentType="image/svg+xml"/>
  <Override PartName="/ppt/media/image11.svg" ContentType="image/svg+xml"/>
  <Override PartName="/ppt/media/image13.svg" ContentType="image/svg+xml"/>
  <Override PartName="/ppt/media/image15.svg" ContentType="image/svg+xml"/>
  <Override PartName="/ppt/media/image17.svg" ContentType="image/sv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5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304"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5F9"/>
    <a:srgbClr val="FAECDE"/>
    <a:srgbClr val="1F132D"/>
    <a:srgbClr val="A8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83"/>
    <p:restoredTop sz="94658"/>
  </p:normalViewPr>
  <p:slideViewPr>
    <p:cSldViewPr snapToGrid="0">
      <p:cViewPr varScale="1">
        <p:scale>
          <a:sx n="88" d="100"/>
          <a:sy n="88" d="100"/>
        </p:scale>
        <p:origin x="200"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1816D-64DB-4C64-9056-B44A6DF6E18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D564E07-0CFB-4017-A400-FFC2A70EEEC5}">
      <dgm:prSet/>
      <dgm:spPr/>
      <dgm:t>
        <a:bodyPr/>
        <a:lstStyle/>
        <a:p>
          <a:pPr>
            <a:lnSpc>
              <a:spcPct val="100000"/>
            </a:lnSpc>
          </a:pPr>
          <a:r>
            <a:rPr lang="en-US" dirty="0"/>
            <a:t>Executive Summary</a:t>
          </a:r>
        </a:p>
      </dgm:t>
    </dgm:pt>
    <dgm:pt modelId="{1DB4A573-0A3A-4431-8E92-A674A36A378A}" type="parTrans" cxnId="{B00644BD-7105-4D04-A354-CB17F3BAFC60}">
      <dgm:prSet/>
      <dgm:spPr/>
      <dgm:t>
        <a:bodyPr/>
        <a:lstStyle/>
        <a:p>
          <a:endParaRPr lang="en-US"/>
        </a:p>
      </dgm:t>
    </dgm:pt>
    <dgm:pt modelId="{C5EEDF50-E2FD-412E-B678-2D62A152E5B2}" type="sibTrans" cxnId="{B00644BD-7105-4D04-A354-CB17F3BAFC60}">
      <dgm:prSet/>
      <dgm:spPr/>
      <dgm:t>
        <a:bodyPr/>
        <a:lstStyle/>
        <a:p>
          <a:endParaRPr lang="en-US"/>
        </a:p>
      </dgm:t>
    </dgm:pt>
    <dgm:pt modelId="{064F6853-AFBB-47EA-8B35-E84705E29A2A}">
      <dgm:prSet/>
      <dgm:spPr/>
      <dgm:t>
        <a:bodyPr/>
        <a:lstStyle/>
        <a:p>
          <a:pPr>
            <a:lnSpc>
              <a:spcPct val="100000"/>
            </a:lnSpc>
          </a:pPr>
          <a:r>
            <a:rPr lang="en-US"/>
            <a:t>Introduction</a:t>
          </a:r>
        </a:p>
      </dgm:t>
    </dgm:pt>
    <dgm:pt modelId="{9F4A381D-6833-414F-935B-AE55B423C7FE}" type="parTrans" cxnId="{462AC43A-2B2F-4773-A512-3206C132D8BD}">
      <dgm:prSet/>
      <dgm:spPr/>
      <dgm:t>
        <a:bodyPr/>
        <a:lstStyle/>
        <a:p>
          <a:endParaRPr lang="en-US"/>
        </a:p>
      </dgm:t>
    </dgm:pt>
    <dgm:pt modelId="{668E830C-E04A-48EC-8404-988C1743DAD0}" type="sibTrans" cxnId="{462AC43A-2B2F-4773-A512-3206C132D8BD}">
      <dgm:prSet/>
      <dgm:spPr/>
      <dgm:t>
        <a:bodyPr/>
        <a:lstStyle/>
        <a:p>
          <a:endParaRPr lang="en-US"/>
        </a:p>
      </dgm:t>
    </dgm:pt>
    <dgm:pt modelId="{9830B08F-993E-478F-80F2-05B54D1B483D}">
      <dgm:prSet/>
      <dgm:spPr/>
      <dgm:t>
        <a:bodyPr/>
        <a:lstStyle/>
        <a:p>
          <a:pPr>
            <a:lnSpc>
              <a:spcPct val="100000"/>
            </a:lnSpc>
          </a:pPr>
          <a:r>
            <a:rPr lang="en-US" dirty="0"/>
            <a:t>Methodology</a:t>
          </a:r>
        </a:p>
      </dgm:t>
    </dgm:pt>
    <dgm:pt modelId="{CA4FD805-F5A8-460A-A37C-8F62CAC49584}" type="parTrans" cxnId="{70F95F69-1B9C-4ADA-9CB9-2D8BC3C4B98F}">
      <dgm:prSet/>
      <dgm:spPr/>
      <dgm:t>
        <a:bodyPr/>
        <a:lstStyle/>
        <a:p>
          <a:endParaRPr lang="en-US"/>
        </a:p>
      </dgm:t>
    </dgm:pt>
    <dgm:pt modelId="{1B381BCB-1133-4CD3-AF8B-894E9685B185}" type="sibTrans" cxnId="{70F95F69-1B9C-4ADA-9CB9-2D8BC3C4B98F}">
      <dgm:prSet/>
      <dgm:spPr/>
      <dgm:t>
        <a:bodyPr/>
        <a:lstStyle/>
        <a:p>
          <a:endParaRPr lang="en-US"/>
        </a:p>
      </dgm:t>
    </dgm:pt>
    <dgm:pt modelId="{B2F7F721-B4B1-4B55-AEA4-B6F4797DBC27}">
      <dgm:prSet/>
      <dgm:spPr/>
      <dgm:t>
        <a:bodyPr/>
        <a:lstStyle/>
        <a:p>
          <a:pPr>
            <a:lnSpc>
              <a:spcPct val="100000"/>
            </a:lnSpc>
          </a:pPr>
          <a:r>
            <a:rPr lang="en-US" dirty="0"/>
            <a:t>Exploratory Data Analysis</a:t>
          </a:r>
        </a:p>
      </dgm:t>
    </dgm:pt>
    <dgm:pt modelId="{F5F4A0EA-C1CC-4B70-B96D-71DCAAD8E97B}" type="parTrans" cxnId="{A5C473E1-0973-49A4-B39A-3565E3A7F25A}">
      <dgm:prSet/>
      <dgm:spPr/>
      <dgm:t>
        <a:bodyPr/>
        <a:lstStyle/>
        <a:p>
          <a:endParaRPr lang="en-US"/>
        </a:p>
      </dgm:t>
    </dgm:pt>
    <dgm:pt modelId="{78EB1573-D746-4457-907A-1FFFBEC51CE2}" type="sibTrans" cxnId="{A5C473E1-0973-49A4-B39A-3565E3A7F25A}">
      <dgm:prSet/>
      <dgm:spPr/>
      <dgm:t>
        <a:bodyPr/>
        <a:lstStyle/>
        <a:p>
          <a:endParaRPr lang="en-US"/>
        </a:p>
      </dgm:t>
    </dgm:pt>
    <dgm:pt modelId="{AD0D2E6C-78FC-4FC3-A40D-B9DA5B69A678}">
      <dgm:prSet/>
      <dgm:spPr/>
      <dgm:t>
        <a:bodyPr/>
        <a:lstStyle/>
        <a:p>
          <a:pPr>
            <a:lnSpc>
              <a:spcPct val="100000"/>
            </a:lnSpc>
          </a:pPr>
          <a:r>
            <a:rPr lang="en-US" dirty="0"/>
            <a:t>Conclusion</a:t>
          </a:r>
        </a:p>
      </dgm:t>
    </dgm:pt>
    <dgm:pt modelId="{D5C215A3-536E-4E3E-9B82-6EFF9699E76F}" type="parTrans" cxnId="{B712125C-9639-45E4-9E38-0F22EA993B05}">
      <dgm:prSet/>
      <dgm:spPr/>
      <dgm:t>
        <a:bodyPr/>
        <a:lstStyle/>
        <a:p>
          <a:endParaRPr lang="en-US"/>
        </a:p>
      </dgm:t>
    </dgm:pt>
    <dgm:pt modelId="{21F713D3-37B0-473B-9627-931822586F85}" type="sibTrans" cxnId="{B712125C-9639-45E4-9E38-0F22EA993B05}">
      <dgm:prSet/>
      <dgm:spPr/>
      <dgm:t>
        <a:bodyPr/>
        <a:lstStyle/>
        <a:p>
          <a:endParaRPr lang="en-US"/>
        </a:p>
      </dgm:t>
    </dgm:pt>
    <dgm:pt modelId="{E9CE7509-357B-42A0-8B6B-C927763179C6}">
      <dgm:prSet/>
      <dgm:spPr/>
      <dgm:t>
        <a:bodyPr/>
        <a:lstStyle/>
        <a:p>
          <a:pPr>
            <a:lnSpc>
              <a:spcPct val="100000"/>
            </a:lnSpc>
          </a:pPr>
          <a:r>
            <a:rPr lang="en-US" dirty="0"/>
            <a:t>Appendix</a:t>
          </a:r>
        </a:p>
      </dgm:t>
    </dgm:pt>
    <dgm:pt modelId="{94A22517-96E0-4EC7-A3C2-8870A51A8377}" type="parTrans" cxnId="{7B6D73F3-663C-4171-B0F0-EB11DC787567}">
      <dgm:prSet/>
      <dgm:spPr/>
      <dgm:t>
        <a:bodyPr/>
        <a:lstStyle/>
        <a:p>
          <a:endParaRPr lang="en-US"/>
        </a:p>
      </dgm:t>
    </dgm:pt>
    <dgm:pt modelId="{2A4ED1C0-B9AD-4ED2-B9AA-49153179C3EA}" type="sibTrans" cxnId="{7B6D73F3-663C-4171-B0F0-EB11DC787567}">
      <dgm:prSet/>
      <dgm:spPr/>
      <dgm:t>
        <a:bodyPr/>
        <a:lstStyle/>
        <a:p>
          <a:endParaRPr lang="en-US"/>
        </a:p>
      </dgm:t>
    </dgm:pt>
    <dgm:pt modelId="{FDABBFA2-0941-084A-A305-EF9206FD8353}">
      <dgm:prSet/>
      <dgm:spPr/>
      <dgm:t>
        <a:bodyPr/>
        <a:lstStyle/>
        <a:p>
          <a:pPr>
            <a:lnSpc>
              <a:spcPct val="100000"/>
            </a:lnSpc>
          </a:pPr>
          <a:r>
            <a:rPr lang="en-US" dirty="0"/>
            <a:t>Dashboard</a:t>
          </a:r>
        </a:p>
      </dgm:t>
    </dgm:pt>
    <dgm:pt modelId="{1E95750E-2AF5-E040-942F-50B9B65E64EA}" type="parTrans" cxnId="{08BEF3AF-63BA-144C-9434-178931EDB6E4}">
      <dgm:prSet/>
      <dgm:spPr/>
      <dgm:t>
        <a:bodyPr/>
        <a:lstStyle/>
        <a:p>
          <a:endParaRPr lang="en-GB"/>
        </a:p>
      </dgm:t>
    </dgm:pt>
    <dgm:pt modelId="{802D12C3-DA01-8E48-A48E-B430E61300A0}" type="sibTrans" cxnId="{08BEF3AF-63BA-144C-9434-178931EDB6E4}">
      <dgm:prSet/>
      <dgm:spPr/>
      <dgm:t>
        <a:bodyPr/>
        <a:lstStyle/>
        <a:p>
          <a:endParaRPr lang="en-GB"/>
        </a:p>
      </dgm:t>
    </dgm:pt>
    <dgm:pt modelId="{2E6649F3-54B4-1F46-BE60-75D1F77E5C1F}">
      <dgm:prSet/>
      <dgm:spPr/>
      <dgm:t>
        <a:bodyPr/>
        <a:lstStyle/>
        <a:p>
          <a:pPr>
            <a:lnSpc>
              <a:spcPct val="100000"/>
            </a:lnSpc>
          </a:pPr>
          <a:r>
            <a:rPr lang="en-US" dirty="0"/>
            <a:t>Predictive Analysis</a:t>
          </a:r>
        </a:p>
      </dgm:t>
    </dgm:pt>
    <dgm:pt modelId="{72487491-F775-6C40-9B20-D22679C5ABDD}" type="parTrans" cxnId="{DE46795E-B3BF-9B40-BEEB-2F6C8C5B2FF1}">
      <dgm:prSet/>
      <dgm:spPr/>
      <dgm:t>
        <a:bodyPr/>
        <a:lstStyle/>
        <a:p>
          <a:endParaRPr lang="en-GB"/>
        </a:p>
      </dgm:t>
    </dgm:pt>
    <dgm:pt modelId="{84B98628-305E-F540-927A-6948452391DA}" type="sibTrans" cxnId="{DE46795E-B3BF-9B40-BEEB-2F6C8C5B2FF1}">
      <dgm:prSet/>
      <dgm:spPr/>
      <dgm:t>
        <a:bodyPr/>
        <a:lstStyle/>
        <a:p>
          <a:endParaRPr lang="en-GB"/>
        </a:p>
      </dgm:t>
    </dgm:pt>
    <dgm:pt modelId="{C6CFA021-A185-4B76-943B-CD4EB9DE4263}" type="pres">
      <dgm:prSet presAssocID="{C0F1816D-64DB-4C64-9056-B44A6DF6E182}" presName="root" presStyleCnt="0">
        <dgm:presLayoutVars>
          <dgm:dir/>
          <dgm:resizeHandles val="exact"/>
        </dgm:presLayoutVars>
      </dgm:prSet>
      <dgm:spPr/>
    </dgm:pt>
    <dgm:pt modelId="{4E21C4DD-B43F-4F97-9410-7273404AFF28}" type="pres">
      <dgm:prSet presAssocID="{6D564E07-0CFB-4017-A400-FFC2A70EEEC5}" presName="compNode" presStyleCnt="0"/>
      <dgm:spPr/>
    </dgm:pt>
    <dgm:pt modelId="{A6CBDCA7-F5D9-435E-95A7-B11154DA131F}" type="pres">
      <dgm:prSet presAssocID="{6D564E07-0CFB-4017-A400-FFC2A70EEEC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424494E6-01A3-4044-A585-A79FE793A9D3}" type="pres">
      <dgm:prSet presAssocID="{6D564E07-0CFB-4017-A400-FFC2A70EEEC5}" presName="spaceRect" presStyleCnt="0"/>
      <dgm:spPr/>
    </dgm:pt>
    <dgm:pt modelId="{894D8E79-6018-4D41-8916-CCE7D7E779A4}" type="pres">
      <dgm:prSet presAssocID="{6D564E07-0CFB-4017-A400-FFC2A70EEEC5}" presName="textRect" presStyleLbl="revTx" presStyleIdx="0" presStyleCnt="8">
        <dgm:presLayoutVars>
          <dgm:chMax val="1"/>
          <dgm:chPref val="1"/>
        </dgm:presLayoutVars>
      </dgm:prSet>
      <dgm:spPr/>
    </dgm:pt>
    <dgm:pt modelId="{D96A3548-3247-4FCA-AE28-D5ABAC0DC3DA}" type="pres">
      <dgm:prSet presAssocID="{C5EEDF50-E2FD-412E-B678-2D62A152E5B2}" presName="sibTrans" presStyleCnt="0"/>
      <dgm:spPr/>
    </dgm:pt>
    <dgm:pt modelId="{7E6A6B74-17F4-405A-BE9C-A61C92ADA50D}" type="pres">
      <dgm:prSet presAssocID="{064F6853-AFBB-47EA-8B35-E84705E29A2A}" presName="compNode" presStyleCnt="0"/>
      <dgm:spPr/>
    </dgm:pt>
    <dgm:pt modelId="{5010C784-FC18-4EC6-9645-85E1EA13E553}" type="pres">
      <dgm:prSet presAssocID="{064F6853-AFBB-47EA-8B35-E84705E29A2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3B4A3E79-D901-4483-B26E-41D0542F7BAC}" type="pres">
      <dgm:prSet presAssocID="{064F6853-AFBB-47EA-8B35-E84705E29A2A}" presName="spaceRect" presStyleCnt="0"/>
      <dgm:spPr/>
    </dgm:pt>
    <dgm:pt modelId="{65608BB6-8B25-4052-AEE3-A9859F2A1207}" type="pres">
      <dgm:prSet presAssocID="{064F6853-AFBB-47EA-8B35-E84705E29A2A}" presName="textRect" presStyleLbl="revTx" presStyleIdx="1" presStyleCnt="8">
        <dgm:presLayoutVars>
          <dgm:chMax val="1"/>
          <dgm:chPref val="1"/>
        </dgm:presLayoutVars>
      </dgm:prSet>
      <dgm:spPr/>
    </dgm:pt>
    <dgm:pt modelId="{6195E433-9446-4C50-9929-D3106D6A66E9}" type="pres">
      <dgm:prSet presAssocID="{668E830C-E04A-48EC-8404-988C1743DAD0}" presName="sibTrans" presStyleCnt="0"/>
      <dgm:spPr/>
    </dgm:pt>
    <dgm:pt modelId="{5B8D80E3-892F-4D78-94DD-C00422B0C66A}" type="pres">
      <dgm:prSet presAssocID="{9830B08F-993E-478F-80F2-05B54D1B483D}" presName="compNode" presStyleCnt="0"/>
      <dgm:spPr/>
    </dgm:pt>
    <dgm:pt modelId="{03D96AD7-D03D-4743-AFE3-49929478A8E0}" type="pres">
      <dgm:prSet presAssocID="{9830B08F-993E-478F-80F2-05B54D1B483D}" presName="iconRect" presStyleLbl="node1" presStyleIdx="2" presStyleCnt="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Open Enrolment"/>
        </a:ext>
      </dgm:extLst>
    </dgm:pt>
    <dgm:pt modelId="{62FC9FAE-E4C0-42A6-A5E9-01BB03FCB4E5}" type="pres">
      <dgm:prSet presAssocID="{9830B08F-993E-478F-80F2-05B54D1B483D}" presName="spaceRect" presStyleCnt="0"/>
      <dgm:spPr/>
    </dgm:pt>
    <dgm:pt modelId="{CF8C6211-7C99-44BB-ADFC-83AEDFE0F8D6}" type="pres">
      <dgm:prSet presAssocID="{9830B08F-993E-478F-80F2-05B54D1B483D}" presName="textRect" presStyleLbl="revTx" presStyleIdx="2" presStyleCnt="8">
        <dgm:presLayoutVars>
          <dgm:chMax val="1"/>
          <dgm:chPref val="1"/>
        </dgm:presLayoutVars>
      </dgm:prSet>
      <dgm:spPr/>
    </dgm:pt>
    <dgm:pt modelId="{D84D434B-18C8-43EF-99FA-E2D44E95649F}" type="pres">
      <dgm:prSet presAssocID="{1B381BCB-1133-4CD3-AF8B-894E9685B185}" presName="sibTrans" presStyleCnt="0"/>
      <dgm:spPr/>
    </dgm:pt>
    <dgm:pt modelId="{1E82BC91-6140-4C43-A1CB-1E77C04D5CAB}" type="pres">
      <dgm:prSet presAssocID="{B2F7F721-B4B1-4B55-AEA4-B6F4797DBC27}" presName="compNode" presStyleCnt="0"/>
      <dgm:spPr/>
    </dgm:pt>
    <dgm:pt modelId="{D2EDF397-23D1-4714-B8DD-723FB4549B1C}" type="pres">
      <dgm:prSet presAssocID="{B2F7F721-B4B1-4B55-AEA4-B6F4797DBC27}" presName="iconRect" presStyleLbl="node1" presStyleIdx="3" presStyleCnt="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B2BB893A-CBB8-4F26-9186-678E9FDE3399}" type="pres">
      <dgm:prSet presAssocID="{B2F7F721-B4B1-4B55-AEA4-B6F4797DBC27}" presName="spaceRect" presStyleCnt="0"/>
      <dgm:spPr/>
    </dgm:pt>
    <dgm:pt modelId="{1FA1EEA0-18E8-4246-830B-B3C3B90C574C}" type="pres">
      <dgm:prSet presAssocID="{B2F7F721-B4B1-4B55-AEA4-B6F4797DBC27}" presName="textRect" presStyleLbl="revTx" presStyleIdx="3" presStyleCnt="8">
        <dgm:presLayoutVars>
          <dgm:chMax val="1"/>
          <dgm:chPref val="1"/>
        </dgm:presLayoutVars>
      </dgm:prSet>
      <dgm:spPr/>
    </dgm:pt>
    <dgm:pt modelId="{C19902A7-4C88-46DE-9F6A-43EED77FC7BB}" type="pres">
      <dgm:prSet presAssocID="{78EB1573-D746-4457-907A-1FFFBEC51CE2}" presName="sibTrans" presStyleCnt="0"/>
      <dgm:spPr/>
    </dgm:pt>
    <dgm:pt modelId="{58E09B49-EB47-F647-BDA8-0F18C0B5FEE7}" type="pres">
      <dgm:prSet presAssocID="{FDABBFA2-0941-084A-A305-EF9206FD8353}" presName="compNode" presStyleCnt="0"/>
      <dgm:spPr/>
    </dgm:pt>
    <dgm:pt modelId="{6B79DBC4-B580-6446-990B-D5291DD7DD1B}" type="pres">
      <dgm:prSet presAssocID="{FDABBFA2-0941-084A-A305-EF9206FD8353}" presName="iconRect" presStyleLbl="node1" presStyleIdx="4" presStyleCnt="8"/>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B548A10F-C396-DF45-A069-115E5746B9BD}" type="pres">
      <dgm:prSet presAssocID="{FDABBFA2-0941-084A-A305-EF9206FD8353}" presName="spaceRect" presStyleCnt="0"/>
      <dgm:spPr/>
    </dgm:pt>
    <dgm:pt modelId="{49B9B9D8-950B-714F-9D6D-9DCA1F7FD837}" type="pres">
      <dgm:prSet presAssocID="{FDABBFA2-0941-084A-A305-EF9206FD8353}" presName="textRect" presStyleLbl="revTx" presStyleIdx="4" presStyleCnt="8">
        <dgm:presLayoutVars>
          <dgm:chMax val="1"/>
          <dgm:chPref val="1"/>
        </dgm:presLayoutVars>
      </dgm:prSet>
      <dgm:spPr/>
    </dgm:pt>
    <dgm:pt modelId="{48133CDD-5059-8E4D-B605-EC9246113F17}" type="pres">
      <dgm:prSet presAssocID="{802D12C3-DA01-8E48-A48E-B430E61300A0}" presName="sibTrans" presStyleCnt="0"/>
      <dgm:spPr/>
    </dgm:pt>
    <dgm:pt modelId="{A18742CC-42D4-674C-979A-B34E728AF32B}" type="pres">
      <dgm:prSet presAssocID="{2E6649F3-54B4-1F46-BE60-75D1F77E5C1F}" presName="compNode" presStyleCnt="0"/>
      <dgm:spPr/>
    </dgm:pt>
    <dgm:pt modelId="{EB8E0635-1F0F-254C-B553-6CBAE1939CEA}" type="pres">
      <dgm:prSet presAssocID="{2E6649F3-54B4-1F46-BE60-75D1F77E5C1F}" presName="iconRect" presStyleLbl="node1" presStyleIdx="5" presStyleCnt="8"/>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pt>
    <dgm:pt modelId="{C4A29E9A-1CBD-1540-8A96-333DDAE56931}" type="pres">
      <dgm:prSet presAssocID="{2E6649F3-54B4-1F46-BE60-75D1F77E5C1F}" presName="spaceRect" presStyleCnt="0"/>
      <dgm:spPr/>
    </dgm:pt>
    <dgm:pt modelId="{F860AED4-9283-3B42-A014-3F3A25CFE866}" type="pres">
      <dgm:prSet presAssocID="{2E6649F3-54B4-1F46-BE60-75D1F77E5C1F}" presName="textRect" presStyleLbl="revTx" presStyleIdx="5" presStyleCnt="8">
        <dgm:presLayoutVars>
          <dgm:chMax val="1"/>
          <dgm:chPref val="1"/>
        </dgm:presLayoutVars>
      </dgm:prSet>
      <dgm:spPr/>
    </dgm:pt>
    <dgm:pt modelId="{8A71B3D4-30B7-B040-9062-E1576C5291A1}" type="pres">
      <dgm:prSet presAssocID="{84B98628-305E-F540-927A-6948452391DA}" presName="sibTrans" presStyleCnt="0"/>
      <dgm:spPr/>
    </dgm:pt>
    <dgm:pt modelId="{45B3DFCA-3017-44F6-803D-5FC0C436D2A6}" type="pres">
      <dgm:prSet presAssocID="{AD0D2E6C-78FC-4FC3-A40D-B9DA5B69A678}" presName="compNode" presStyleCnt="0"/>
      <dgm:spPr/>
    </dgm:pt>
    <dgm:pt modelId="{E6354E20-255C-4FAD-8115-B607C909AB46}" type="pres">
      <dgm:prSet presAssocID="{AD0D2E6C-78FC-4FC3-A40D-B9DA5B69A678}" presName="iconRect" presStyleLbl="node1" presStyleIdx="6" presStyleCnt="8"/>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low"/>
        </a:ext>
      </dgm:extLst>
    </dgm:pt>
    <dgm:pt modelId="{B0C0AF59-D6A9-4B7E-9BA0-2A365E986E63}" type="pres">
      <dgm:prSet presAssocID="{AD0D2E6C-78FC-4FC3-A40D-B9DA5B69A678}" presName="spaceRect" presStyleCnt="0"/>
      <dgm:spPr/>
    </dgm:pt>
    <dgm:pt modelId="{35B84977-1D76-4A2D-A158-D1E3F609BD66}" type="pres">
      <dgm:prSet presAssocID="{AD0D2E6C-78FC-4FC3-A40D-B9DA5B69A678}" presName="textRect" presStyleLbl="revTx" presStyleIdx="6" presStyleCnt="8">
        <dgm:presLayoutVars>
          <dgm:chMax val="1"/>
          <dgm:chPref val="1"/>
        </dgm:presLayoutVars>
      </dgm:prSet>
      <dgm:spPr/>
    </dgm:pt>
    <dgm:pt modelId="{46B3898E-31B9-4A5E-96BE-4E4CEF2EF345}" type="pres">
      <dgm:prSet presAssocID="{21F713D3-37B0-473B-9627-931822586F85}" presName="sibTrans" presStyleCnt="0"/>
      <dgm:spPr/>
    </dgm:pt>
    <dgm:pt modelId="{CE1081FF-CCB5-4F6A-BB82-51360D524ED6}" type="pres">
      <dgm:prSet presAssocID="{E9CE7509-357B-42A0-8B6B-C927763179C6}" presName="compNode" presStyleCnt="0"/>
      <dgm:spPr/>
    </dgm:pt>
    <dgm:pt modelId="{C92AB00C-54FD-4FAD-803E-B4CFAD435DFD}" type="pres">
      <dgm:prSet presAssocID="{E9CE7509-357B-42A0-8B6B-C927763179C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Bulleted List"/>
        </a:ext>
      </dgm:extLst>
    </dgm:pt>
    <dgm:pt modelId="{2073B76D-BF20-4FAF-9574-FB4321B3CF9B}" type="pres">
      <dgm:prSet presAssocID="{E9CE7509-357B-42A0-8B6B-C927763179C6}" presName="spaceRect" presStyleCnt="0"/>
      <dgm:spPr/>
    </dgm:pt>
    <dgm:pt modelId="{A65BB47F-874F-41F7-A347-A7E3A6E20A2A}" type="pres">
      <dgm:prSet presAssocID="{E9CE7509-357B-42A0-8B6B-C927763179C6}" presName="textRect" presStyleLbl="revTx" presStyleIdx="7" presStyleCnt="8">
        <dgm:presLayoutVars>
          <dgm:chMax val="1"/>
          <dgm:chPref val="1"/>
        </dgm:presLayoutVars>
      </dgm:prSet>
      <dgm:spPr/>
    </dgm:pt>
  </dgm:ptLst>
  <dgm:cxnLst>
    <dgm:cxn modelId="{C55FC507-B5AC-6C4B-8478-86A091E8E2C7}" type="presOf" srcId="{FDABBFA2-0941-084A-A305-EF9206FD8353}" destId="{49B9B9D8-950B-714F-9D6D-9DCA1F7FD837}" srcOrd="0" destOrd="0" presId="urn:microsoft.com/office/officeart/2018/2/layout/IconLabelList"/>
    <dgm:cxn modelId="{E6BA632B-841E-4073-BF5A-61F9FF0E52F8}" type="presOf" srcId="{C0F1816D-64DB-4C64-9056-B44A6DF6E182}" destId="{C6CFA021-A185-4B76-943B-CD4EB9DE4263}" srcOrd="0" destOrd="0" presId="urn:microsoft.com/office/officeart/2018/2/layout/IconLabelList"/>
    <dgm:cxn modelId="{462AC43A-2B2F-4773-A512-3206C132D8BD}" srcId="{C0F1816D-64DB-4C64-9056-B44A6DF6E182}" destId="{064F6853-AFBB-47EA-8B35-E84705E29A2A}" srcOrd="1" destOrd="0" parTransId="{9F4A381D-6833-414F-935B-AE55B423C7FE}" sibTransId="{668E830C-E04A-48EC-8404-988C1743DAD0}"/>
    <dgm:cxn modelId="{220F403F-E7EC-4239-9F2C-EE124CEA76BF}" type="presOf" srcId="{6D564E07-0CFB-4017-A400-FFC2A70EEEC5}" destId="{894D8E79-6018-4D41-8916-CCE7D7E779A4}" srcOrd="0" destOrd="0" presId="urn:microsoft.com/office/officeart/2018/2/layout/IconLabelList"/>
    <dgm:cxn modelId="{C303BE4F-83C0-4FD5-A5D6-E9EFE701FFCC}" type="presOf" srcId="{B2F7F721-B4B1-4B55-AEA4-B6F4797DBC27}" destId="{1FA1EEA0-18E8-4246-830B-B3C3B90C574C}" srcOrd="0" destOrd="0" presId="urn:microsoft.com/office/officeart/2018/2/layout/IconLabelList"/>
    <dgm:cxn modelId="{B712125C-9639-45E4-9E38-0F22EA993B05}" srcId="{C0F1816D-64DB-4C64-9056-B44A6DF6E182}" destId="{AD0D2E6C-78FC-4FC3-A40D-B9DA5B69A678}" srcOrd="6" destOrd="0" parTransId="{D5C215A3-536E-4E3E-9B82-6EFF9699E76F}" sibTransId="{21F713D3-37B0-473B-9627-931822586F85}"/>
    <dgm:cxn modelId="{DE46795E-B3BF-9B40-BEEB-2F6C8C5B2FF1}" srcId="{C0F1816D-64DB-4C64-9056-B44A6DF6E182}" destId="{2E6649F3-54B4-1F46-BE60-75D1F77E5C1F}" srcOrd="5" destOrd="0" parTransId="{72487491-F775-6C40-9B20-D22679C5ABDD}" sibTransId="{84B98628-305E-F540-927A-6948452391DA}"/>
    <dgm:cxn modelId="{70F95F69-1B9C-4ADA-9CB9-2D8BC3C4B98F}" srcId="{C0F1816D-64DB-4C64-9056-B44A6DF6E182}" destId="{9830B08F-993E-478F-80F2-05B54D1B483D}" srcOrd="2" destOrd="0" parTransId="{CA4FD805-F5A8-460A-A37C-8F62CAC49584}" sibTransId="{1B381BCB-1133-4CD3-AF8B-894E9685B185}"/>
    <dgm:cxn modelId="{8566C084-0329-45E8-BECC-A73C78746C48}" type="presOf" srcId="{9830B08F-993E-478F-80F2-05B54D1B483D}" destId="{CF8C6211-7C99-44BB-ADFC-83AEDFE0F8D6}" srcOrd="0" destOrd="0" presId="urn:microsoft.com/office/officeart/2018/2/layout/IconLabelList"/>
    <dgm:cxn modelId="{08BEF3AF-63BA-144C-9434-178931EDB6E4}" srcId="{C0F1816D-64DB-4C64-9056-B44A6DF6E182}" destId="{FDABBFA2-0941-084A-A305-EF9206FD8353}" srcOrd="4" destOrd="0" parTransId="{1E95750E-2AF5-E040-942F-50B9B65E64EA}" sibTransId="{802D12C3-DA01-8E48-A48E-B430E61300A0}"/>
    <dgm:cxn modelId="{B00644BD-7105-4D04-A354-CB17F3BAFC60}" srcId="{C0F1816D-64DB-4C64-9056-B44A6DF6E182}" destId="{6D564E07-0CFB-4017-A400-FFC2A70EEEC5}" srcOrd="0" destOrd="0" parTransId="{1DB4A573-0A3A-4431-8E92-A674A36A378A}" sibTransId="{C5EEDF50-E2FD-412E-B678-2D62A152E5B2}"/>
    <dgm:cxn modelId="{11A304C5-A207-564E-B43E-3DB691D4DF2A}" type="presOf" srcId="{2E6649F3-54B4-1F46-BE60-75D1F77E5C1F}" destId="{F860AED4-9283-3B42-A014-3F3A25CFE866}" srcOrd="0" destOrd="0" presId="urn:microsoft.com/office/officeart/2018/2/layout/IconLabelList"/>
    <dgm:cxn modelId="{3EE400C8-15F0-46ED-8EB1-0B34CB8E5F87}" type="presOf" srcId="{064F6853-AFBB-47EA-8B35-E84705E29A2A}" destId="{65608BB6-8B25-4052-AEE3-A9859F2A1207}" srcOrd="0" destOrd="0" presId="urn:microsoft.com/office/officeart/2018/2/layout/IconLabelList"/>
    <dgm:cxn modelId="{D7B6DFDE-1127-4A03-9F50-863486509138}" type="presOf" srcId="{AD0D2E6C-78FC-4FC3-A40D-B9DA5B69A678}" destId="{35B84977-1D76-4A2D-A158-D1E3F609BD66}" srcOrd="0" destOrd="0" presId="urn:microsoft.com/office/officeart/2018/2/layout/IconLabelList"/>
    <dgm:cxn modelId="{A5C473E1-0973-49A4-B39A-3565E3A7F25A}" srcId="{C0F1816D-64DB-4C64-9056-B44A6DF6E182}" destId="{B2F7F721-B4B1-4B55-AEA4-B6F4797DBC27}" srcOrd="3" destOrd="0" parTransId="{F5F4A0EA-C1CC-4B70-B96D-71DCAAD8E97B}" sibTransId="{78EB1573-D746-4457-907A-1FFFBEC51CE2}"/>
    <dgm:cxn modelId="{27FF45EE-CF86-4B68-8E83-F0F9CCCD0D70}" type="presOf" srcId="{E9CE7509-357B-42A0-8B6B-C927763179C6}" destId="{A65BB47F-874F-41F7-A347-A7E3A6E20A2A}" srcOrd="0" destOrd="0" presId="urn:microsoft.com/office/officeart/2018/2/layout/IconLabelList"/>
    <dgm:cxn modelId="{7B6D73F3-663C-4171-B0F0-EB11DC787567}" srcId="{C0F1816D-64DB-4C64-9056-B44A6DF6E182}" destId="{E9CE7509-357B-42A0-8B6B-C927763179C6}" srcOrd="7" destOrd="0" parTransId="{94A22517-96E0-4EC7-A3C2-8870A51A8377}" sibTransId="{2A4ED1C0-B9AD-4ED2-B9AA-49153179C3EA}"/>
    <dgm:cxn modelId="{7BDB8D52-9C6F-419C-B509-26D66D11A74F}" type="presParOf" srcId="{C6CFA021-A185-4B76-943B-CD4EB9DE4263}" destId="{4E21C4DD-B43F-4F97-9410-7273404AFF28}" srcOrd="0" destOrd="0" presId="urn:microsoft.com/office/officeart/2018/2/layout/IconLabelList"/>
    <dgm:cxn modelId="{5B108355-C37E-492B-8836-B47D8F39B9EF}" type="presParOf" srcId="{4E21C4DD-B43F-4F97-9410-7273404AFF28}" destId="{A6CBDCA7-F5D9-435E-95A7-B11154DA131F}" srcOrd="0" destOrd="0" presId="urn:microsoft.com/office/officeart/2018/2/layout/IconLabelList"/>
    <dgm:cxn modelId="{7140B165-2ED5-4C52-A68C-26709039BD35}" type="presParOf" srcId="{4E21C4DD-B43F-4F97-9410-7273404AFF28}" destId="{424494E6-01A3-4044-A585-A79FE793A9D3}" srcOrd="1" destOrd="0" presId="urn:microsoft.com/office/officeart/2018/2/layout/IconLabelList"/>
    <dgm:cxn modelId="{8518EC78-B9D3-41EC-AF8C-19E3B8249B88}" type="presParOf" srcId="{4E21C4DD-B43F-4F97-9410-7273404AFF28}" destId="{894D8E79-6018-4D41-8916-CCE7D7E779A4}" srcOrd="2" destOrd="0" presId="urn:microsoft.com/office/officeart/2018/2/layout/IconLabelList"/>
    <dgm:cxn modelId="{B1530E3F-4931-4BFF-BC7F-B9922EF359F8}" type="presParOf" srcId="{C6CFA021-A185-4B76-943B-CD4EB9DE4263}" destId="{D96A3548-3247-4FCA-AE28-D5ABAC0DC3DA}" srcOrd="1" destOrd="0" presId="urn:microsoft.com/office/officeart/2018/2/layout/IconLabelList"/>
    <dgm:cxn modelId="{9EE21040-10FD-47FE-A3F8-E2E93FF918CE}" type="presParOf" srcId="{C6CFA021-A185-4B76-943B-CD4EB9DE4263}" destId="{7E6A6B74-17F4-405A-BE9C-A61C92ADA50D}" srcOrd="2" destOrd="0" presId="urn:microsoft.com/office/officeart/2018/2/layout/IconLabelList"/>
    <dgm:cxn modelId="{563739C2-5CE2-47F5-A0B0-5148DD5485D3}" type="presParOf" srcId="{7E6A6B74-17F4-405A-BE9C-A61C92ADA50D}" destId="{5010C784-FC18-4EC6-9645-85E1EA13E553}" srcOrd="0" destOrd="0" presId="urn:microsoft.com/office/officeart/2018/2/layout/IconLabelList"/>
    <dgm:cxn modelId="{C129C571-F71B-4A0D-91A1-B476A8444C80}" type="presParOf" srcId="{7E6A6B74-17F4-405A-BE9C-A61C92ADA50D}" destId="{3B4A3E79-D901-4483-B26E-41D0542F7BAC}" srcOrd="1" destOrd="0" presId="urn:microsoft.com/office/officeart/2018/2/layout/IconLabelList"/>
    <dgm:cxn modelId="{52E294AD-5623-4937-8024-FBE1C110AAEB}" type="presParOf" srcId="{7E6A6B74-17F4-405A-BE9C-A61C92ADA50D}" destId="{65608BB6-8B25-4052-AEE3-A9859F2A1207}" srcOrd="2" destOrd="0" presId="urn:microsoft.com/office/officeart/2018/2/layout/IconLabelList"/>
    <dgm:cxn modelId="{CF68C88A-05BA-4BF5-AB3E-2CA05551D811}" type="presParOf" srcId="{C6CFA021-A185-4B76-943B-CD4EB9DE4263}" destId="{6195E433-9446-4C50-9929-D3106D6A66E9}" srcOrd="3" destOrd="0" presId="urn:microsoft.com/office/officeart/2018/2/layout/IconLabelList"/>
    <dgm:cxn modelId="{2ED069AE-18A7-48DC-A6B0-62E09DAE0107}" type="presParOf" srcId="{C6CFA021-A185-4B76-943B-CD4EB9DE4263}" destId="{5B8D80E3-892F-4D78-94DD-C00422B0C66A}" srcOrd="4" destOrd="0" presId="urn:microsoft.com/office/officeart/2018/2/layout/IconLabelList"/>
    <dgm:cxn modelId="{335F475B-9B97-4134-A439-C4DCBDCB1ADD}" type="presParOf" srcId="{5B8D80E3-892F-4D78-94DD-C00422B0C66A}" destId="{03D96AD7-D03D-4743-AFE3-49929478A8E0}" srcOrd="0" destOrd="0" presId="urn:microsoft.com/office/officeart/2018/2/layout/IconLabelList"/>
    <dgm:cxn modelId="{2879FBB4-C95A-428C-A21E-1E7D6176FD55}" type="presParOf" srcId="{5B8D80E3-892F-4D78-94DD-C00422B0C66A}" destId="{62FC9FAE-E4C0-42A6-A5E9-01BB03FCB4E5}" srcOrd="1" destOrd="0" presId="urn:microsoft.com/office/officeart/2018/2/layout/IconLabelList"/>
    <dgm:cxn modelId="{32DE4E19-1A37-405A-8852-D0613A8C73B0}" type="presParOf" srcId="{5B8D80E3-892F-4D78-94DD-C00422B0C66A}" destId="{CF8C6211-7C99-44BB-ADFC-83AEDFE0F8D6}" srcOrd="2" destOrd="0" presId="urn:microsoft.com/office/officeart/2018/2/layout/IconLabelList"/>
    <dgm:cxn modelId="{ED997231-324E-4E95-BB67-92A220866AB7}" type="presParOf" srcId="{C6CFA021-A185-4B76-943B-CD4EB9DE4263}" destId="{D84D434B-18C8-43EF-99FA-E2D44E95649F}" srcOrd="5" destOrd="0" presId="urn:microsoft.com/office/officeart/2018/2/layout/IconLabelList"/>
    <dgm:cxn modelId="{034F5DD2-16D5-43BC-B150-8D9A4F1BDC86}" type="presParOf" srcId="{C6CFA021-A185-4B76-943B-CD4EB9DE4263}" destId="{1E82BC91-6140-4C43-A1CB-1E77C04D5CAB}" srcOrd="6" destOrd="0" presId="urn:microsoft.com/office/officeart/2018/2/layout/IconLabelList"/>
    <dgm:cxn modelId="{2496C9EA-254E-4AB9-B316-51837844A5A6}" type="presParOf" srcId="{1E82BC91-6140-4C43-A1CB-1E77C04D5CAB}" destId="{D2EDF397-23D1-4714-B8DD-723FB4549B1C}" srcOrd="0" destOrd="0" presId="urn:microsoft.com/office/officeart/2018/2/layout/IconLabelList"/>
    <dgm:cxn modelId="{EB009198-D5C5-486A-BAC9-14BF6242AA10}" type="presParOf" srcId="{1E82BC91-6140-4C43-A1CB-1E77C04D5CAB}" destId="{B2BB893A-CBB8-4F26-9186-678E9FDE3399}" srcOrd="1" destOrd="0" presId="urn:microsoft.com/office/officeart/2018/2/layout/IconLabelList"/>
    <dgm:cxn modelId="{93C9F2D3-7DCA-4A7A-9072-652A30B643F9}" type="presParOf" srcId="{1E82BC91-6140-4C43-A1CB-1E77C04D5CAB}" destId="{1FA1EEA0-18E8-4246-830B-B3C3B90C574C}" srcOrd="2" destOrd="0" presId="urn:microsoft.com/office/officeart/2018/2/layout/IconLabelList"/>
    <dgm:cxn modelId="{473F1124-B801-4CBE-B57D-4119A6EB86C9}" type="presParOf" srcId="{C6CFA021-A185-4B76-943B-CD4EB9DE4263}" destId="{C19902A7-4C88-46DE-9F6A-43EED77FC7BB}" srcOrd="7" destOrd="0" presId="urn:microsoft.com/office/officeart/2018/2/layout/IconLabelList"/>
    <dgm:cxn modelId="{0B851A52-BDAB-674D-94A9-512B5D6EF9E2}" type="presParOf" srcId="{C6CFA021-A185-4B76-943B-CD4EB9DE4263}" destId="{58E09B49-EB47-F647-BDA8-0F18C0B5FEE7}" srcOrd="8" destOrd="0" presId="urn:microsoft.com/office/officeart/2018/2/layout/IconLabelList"/>
    <dgm:cxn modelId="{63B329DC-B2C4-284F-9EFA-73E26C91DF30}" type="presParOf" srcId="{58E09B49-EB47-F647-BDA8-0F18C0B5FEE7}" destId="{6B79DBC4-B580-6446-990B-D5291DD7DD1B}" srcOrd="0" destOrd="0" presId="urn:microsoft.com/office/officeart/2018/2/layout/IconLabelList"/>
    <dgm:cxn modelId="{2D9DE087-141D-6742-B6EC-F948FBB4D5BC}" type="presParOf" srcId="{58E09B49-EB47-F647-BDA8-0F18C0B5FEE7}" destId="{B548A10F-C396-DF45-A069-115E5746B9BD}" srcOrd="1" destOrd="0" presId="urn:microsoft.com/office/officeart/2018/2/layout/IconLabelList"/>
    <dgm:cxn modelId="{051B0EDD-4EB7-AB4C-BE65-14047C395327}" type="presParOf" srcId="{58E09B49-EB47-F647-BDA8-0F18C0B5FEE7}" destId="{49B9B9D8-950B-714F-9D6D-9DCA1F7FD837}" srcOrd="2" destOrd="0" presId="urn:microsoft.com/office/officeart/2018/2/layout/IconLabelList"/>
    <dgm:cxn modelId="{22C47857-69AD-D642-95F6-6280A40A6B31}" type="presParOf" srcId="{C6CFA021-A185-4B76-943B-CD4EB9DE4263}" destId="{48133CDD-5059-8E4D-B605-EC9246113F17}" srcOrd="9" destOrd="0" presId="urn:microsoft.com/office/officeart/2018/2/layout/IconLabelList"/>
    <dgm:cxn modelId="{9A868FB8-E668-1442-8FC0-A3E2780E9449}" type="presParOf" srcId="{C6CFA021-A185-4B76-943B-CD4EB9DE4263}" destId="{A18742CC-42D4-674C-979A-B34E728AF32B}" srcOrd="10" destOrd="0" presId="urn:microsoft.com/office/officeart/2018/2/layout/IconLabelList"/>
    <dgm:cxn modelId="{4F4761D3-1CD4-F242-B38F-D8381EFA228C}" type="presParOf" srcId="{A18742CC-42D4-674C-979A-B34E728AF32B}" destId="{EB8E0635-1F0F-254C-B553-6CBAE1939CEA}" srcOrd="0" destOrd="0" presId="urn:microsoft.com/office/officeart/2018/2/layout/IconLabelList"/>
    <dgm:cxn modelId="{1E9A1AC1-4222-D64E-BC98-8F07F0C131FD}" type="presParOf" srcId="{A18742CC-42D4-674C-979A-B34E728AF32B}" destId="{C4A29E9A-1CBD-1540-8A96-333DDAE56931}" srcOrd="1" destOrd="0" presId="urn:microsoft.com/office/officeart/2018/2/layout/IconLabelList"/>
    <dgm:cxn modelId="{7EC92A7A-E2FA-E74C-B1ED-37C4A1374A3D}" type="presParOf" srcId="{A18742CC-42D4-674C-979A-B34E728AF32B}" destId="{F860AED4-9283-3B42-A014-3F3A25CFE866}" srcOrd="2" destOrd="0" presId="urn:microsoft.com/office/officeart/2018/2/layout/IconLabelList"/>
    <dgm:cxn modelId="{F2617C17-6F5D-E44C-A224-0041424B5B60}" type="presParOf" srcId="{C6CFA021-A185-4B76-943B-CD4EB9DE4263}" destId="{8A71B3D4-30B7-B040-9062-E1576C5291A1}" srcOrd="11" destOrd="0" presId="urn:microsoft.com/office/officeart/2018/2/layout/IconLabelList"/>
    <dgm:cxn modelId="{879E289D-8DBB-4686-A267-76AD8B52249E}" type="presParOf" srcId="{C6CFA021-A185-4B76-943B-CD4EB9DE4263}" destId="{45B3DFCA-3017-44F6-803D-5FC0C436D2A6}" srcOrd="12" destOrd="0" presId="urn:microsoft.com/office/officeart/2018/2/layout/IconLabelList"/>
    <dgm:cxn modelId="{6B9A0F4E-1EB1-4618-99A7-B98CADCA3F87}" type="presParOf" srcId="{45B3DFCA-3017-44F6-803D-5FC0C436D2A6}" destId="{E6354E20-255C-4FAD-8115-B607C909AB46}" srcOrd="0" destOrd="0" presId="urn:microsoft.com/office/officeart/2018/2/layout/IconLabelList"/>
    <dgm:cxn modelId="{A38A62B6-0C6C-45F5-922F-6411F2F94E21}" type="presParOf" srcId="{45B3DFCA-3017-44F6-803D-5FC0C436D2A6}" destId="{B0C0AF59-D6A9-4B7E-9BA0-2A365E986E63}" srcOrd="1" destOrd="0" presId="urn:microsoft.com/office/officeart/2018/2/layout/IconLabelList"/>
    <dgm:cxn modelId="{197316B8-521D-4FD3-9133-132ADB4CC2D8}" type="presParOf" srcId="{45B3DFCA-3017-44F6-803D-5FC0C436D2A6}" destId="{35B84977-1D76-4A2D-A158-D1E3F609BD66}" srcOrd="2" destOrd="0" presId="urn:microsoft.com/office/officeart/2018/2/layout/IconLabelList"/>
    <dgm:cxn modelId="{022A350E-E44D-4843-807F-D7F9750D5D3C}" type="presParOf" srcId="{C6CFA021-A185-4B76-943B-CD4EB9DE4263}" destId="{46B3898E-31B9-4A5E-96BE-4E4CEF2EF345}" srcOrd="13" destOrd="0" presId="urn:microsoft.com/office/officeart/2018/2/layout/IconLabelList"/>
    <dgm:cxn modelId="{85E65F4B-1601-4CAD-B5A5-12A9DB84CEA8}" type="presParOf" srcId="{C6CFA021-A185-4B76-943B-CD4EB9DE4263}" destId="{CE1081FF-CCB5-4F6A-BB82-51360D524ED6}" srcOrd="14" destOrd="0" presId="urn:microsoft.com/office/officeart/2018/2/layout/IconLabelList"/>
    <dgm:cxn modelId="{74FF86E2-BF48-4A35-8ED2-F184A0989C3C}" type="presParOf" srcId="{CE1081FF-CCB5-4F6A-BB82-51360D524ED6}" destId="{C92AB00C-54FD-4FAD-803E-B4CFAD435DFD}" srcOrd="0" destOrd="0" presId="urn:microsoft.com/office/officeart/2018/2/layout/IconLabelList"/>
    <dgm:cxn modelId="{9483CFE6-9426-42AF-BEF1-362988433A11}" type="presParOf" srcId="{CE1081FF-CCB5-4F6A-BB82-51360D524ED6}" destId="{2073B76D-BF20-4FAF-9574-FB4321B3CF9B}" srcOrd="1" destOrd="0" presId="urn:microsoft.com/office/officeart/2018/2/layout/IconLabelList"/>
    <dgm:cxn modelId="{A08E5E55-9520-4545-B859-4A03B488F284}" type="presParOf" srcId="{CE1081FF-CCB5-4F6A-BB82-51360D524ED6}" destId="{A65BB47F-874F-41F7-A347-A7E3A6E20A2A}" srcOrd="2" destOrd="0" presId="urn:microsoft.com/office/officeart/2018/2/layout/Icon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BDCA7-F5D9-435E-95A7-B11154DA131F}">
      <dsp:nvSpPr>
        <dsp:cNvPr id="0" name=""/>
        <dsp:cNvSpPr/>
      </dsp:nvSpPr>
      <dsp:spPr>
        <a:xfrm>
          <a:off x="792831" y="368092"/>
          <a:ext cx="684228" cy="684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94D8E79-6018-4D41-8916-CCE7D7E779A4}">
      <dsp:nvSpPr>
        <dsp:cNvPr id="0" name=""/>
        <dsp:cNvSpPr/>
      </dsp:nvSpPr>
      <dsp:spPr>
        <a:xfrm>
          <a:off x="37469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Executive Summary</a:t>
          </a:r>
        </a:p>
      </dsp:txBody>
      <dsp:txXfrm>
        <a:off x="374692" y="1304673"/>
        <a:ext cx="1520507" cy="608203"/>
      </dsp:txXfrm>
    </dsp:sp>
    <dsp:sp modelId="{5010C784-FC18-4EC6-9645-85E1EA13E553}">
      <dsp:nvSpPr>
        <dsp:cNvPr id="0" name=""/>
        <dsp:cNvSpPr/>
      </dsp:nvSpPr>
      <dsp:spPr>
        <a:xfrm>
          <a:off x="2579428" y="368092"/>
          <a:ext cx="684228" cy="684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5608BB6-8B25-4052-AEE3-A9859F2A1207}">
      <dsp:nvSpPr>
        <dsp:cNvPr id="0" name=""/>
        <dsp:cNvSpPr/>
      </dsp:nvSpPr>
      <dsp:spPr>
        <a:xfrm>
          <a:off x="2161288"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Introduction</a:t>
          </a:r>
        </a:p>
      </dsp:txBody>
      <dsp:txXfrm>
        <a:off x="2161288" y="1304673"/>
        <a:ext cx="1520507" cy="608203"/>
      </dsp:txXfrm>
    </dsp:sp>
    <dsp:sp modelId="{03D96AD7-D03D-4743-AFE3-49929478A8E0}">
      <dsp:nvSpPr>
        <dsp:cNvPr id="0" name=""/>
        <dsp:cNvSpPr/>
      </dsp:nvSpPr>
      <dsp:spPr>
        <a:xfrm>
          <a:off x="4366025" y="368092"/>
          <a:ext cx="684228" cy="68422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F8C6211-7C99-44BB-ADFC-83AEDFE0F8D6}">
      <dsp:nvSpPr>
        <dsp:cNvPr id="0" name=""/>
        <dsp:cNvSpPr/>
      </dsp:nvSpPr>
      <dsp:spPr>
        <a:xfrm>
          <a:off x="3947885"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Methodology</a:t>
          </a:r>
        </a:p>
      </dsp:txBody>
      <dsp:txXfrm>
        <a:off x="3947885" y="1304673"/>
        <a:ext cx="1520507" cy="608203"/>
      </dsp:txXfrm>
    </dsp:sp>
    <dsp:sp modelId="{D2EDF397-23D1-4714-B8DD-723FB4549B1C}">
      <dsp:nvSpPr>
        <dsp:cNvPr id="0" name=""/>
        <dsp:cNvSpPr/>
      </dsp:nvSpPr>
      <dsp:spPr>
        <a:xfrm>
          <a:off x="6152621" y="368092"/>
          <a:ext cx="684228" cy="684228"/>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1FA1EEA0-18E8-4246-830B-B3C3B90C574C}">
      <dsp:nvSpPr>
        <dsp:cNvPr id="0" name=""/>
        <dsp:cNvSpPr/>
      </dsp:nvSpPr>
      <dsp:spPr>
        <a:xfrm>
          <a:off x="573448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Exploratory Data Analysis</a:t>
          </a:r>
        </a:p>
      </dsp:txBody>
      <dsp:txXfrm>
        <a:off x="5734482" y="1304673"/>
        <a:ext cx="1520507" cy="608203"/>
      </dsp:txXfrm>
    </dsp:sp>
    <dsp:sp modelId="{6B79DBC4-B580-6446-990B-D5291DD7DD1B}">
      <dsp:nvSpPr>
        <dsp:cNvPr id="0" name=""/>
        <dsp:cNvSpPr/>
      </dsp:nvSpPr>
      <dsp:spPr>
        <a:xfrm>
          <a:off x="792831" y="2293003"/>
          <a:ext cx="684228" cy="684228"/>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9B9B9D8-950B-714F-9D6D-9DCA1F7FD837}">
      <dsp:nvSpPr>
        <dsp:cNvPr id="0" name=""/>
        <dsp:cNvSpPr/>
      </dsp:nvSpPr>
      <dsp:spPr>
        <a:xfrm>
          <a:off x="37469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Dashboard</a:t>
          </a:r>
        </a:p>
      </dsp:txBody>
      <dsp:txXfrm>
        <a:off x="374692" y="3229584"/>
        <a:ext cx="1520507" cy="608203"/>
      </dsp:txXfrm>
    </dsp:sp>
    <dsp:sp modelId="{EB8E0635-1F0F-254C-B553-6CBAE1939CEA}">
      <dsp:nvSpPr>
        <dsp:cNvPr id="0" name=""/>
        <dsp:cNvSpPr/>
      </dsp:nvSpPr>
      <dsp:spPr>
        <a:xfrm>
          <a:off x="2579428" y="2293003"/>
          <a:ext cx="684228" cy="684228"/>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860AED4-9283-3B42-A014-3F3A25CFE866}">
      <dsp:nvSpPr>
        <dsp:cNvPr id="0" name=""/>
        <dsp:cNvSpPr/>
      </dsp:nvSpPr>
      <dsp:spPr>
        <a:xfrm>
          <a:off x="2161288"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Predictive Analysis</a:t>
          </a:r>
        </a:p>
      </dsp:txBody>
      <dsp:txXfrm>
        <a:off x="2161288" y="3229584"/>
        <a:ext cx="1520507" cy="608203"/>
      </dsp:txXfrm>
    </dsp:sp>
    <dsp:sp modelId="{E6354E20-255C-4FAD-8115-B607C909AB46}">
      <dsp:nvSpPr>
        <dsp:cNvPr id="0" name=""/>
        <dsp:cNvSpPr/>
      </dsp:nvSpPr>
      <dsp:spPr>
        <a:xfrm>
          <a:off x="4366025" y="2293003"/>
          <a:ext cx="684228" cy="684228"/>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5B84977-1D76-4A2D-A158-D1E3F609BD66}">
      <dsp:nvSpPr>
        <dsp:cNvPr id="0" name=""/>
        <dsp:cNvSpPr/>
      </dsp:nvSpPr>
      <dsp:spPr>
        <a:xfrm>
          <a:off x="3947885"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Conclusion</a:t>
          </a:r>
        </a:p>
      </dsp:txBody>
      <dsp:txXfrm>
        <a:off x="3947885" y="3229584"/>
        <a:ext cx="1520507" cy="608203"/>
      </dsp:txXfrm>
    </dsp:sp>
    <dsp:sp modelId="{C92AB00C-54FD-4FAD-803E-B4CFAD435DFD}">
      <dsp:nvSpPr>
        <dsp:cNvPr id="0" name=""/>
        <dsp:cNvSpPr/>
      </dsp:nvSpPr>
      <dsp:spPr>
        <a:xfrm>
          <a:off x="6152621" y="2293003"/>
          <a:ext cx="684228" cy="68422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65BB47F-874F-41F7-A347-A7E3A6E20A2A}">
      <dsp:nvSpPr>
        <dsp:cNvPr id="0" name=""/>
        <dsp:cNvSpPr/>
      </dsp:nvSpPr>
      <dsp:spPr>
        <a:xfrm>
          <a:off x="573448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Appendix</a:t>
          </a:r>
        </a:p>
      </dsp:txBody>
      <dsp:txXfrm>
        <a:off x="5734482" y="3229584"/>
        <a:ext cx="1520507" cy="60820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24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IN" sz="2000" b="0" strike="noStrike" spc="-1">
                <a:solidFill>
                  <a:srgbClr val="000000"/>
                </a:solidFill>
                <a:latin typeface="Arial"/>
              </a:rPr>
              <a:t>Click to edit the notes format</a:t>
            </a:r>
          </a:p>
        </p:txBody>
      </p:sp>
      <p:sp>
        <p:nvSpPr>
          <p:cNvPr id="24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IN" sz="1400" b="0" strike="noStrike" spc="-1">
                <a:solidFill>
                  <a:srgbClr val="000000"/>
                </a:solidFill>
                <a:latin typeface="Times New Roman"/>
              </a:rPr>
              <a:t>&lt;header&gt;</a:t>
            </a:r>
          </a:p>
        </p:txBody>
      </p:sp>
      <p:sp>
        <p:nvSpPr>
          <p:cNvPr id="245"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strike="noStrike" spc="-1">
                <a:solidFill>
                  <a:srgbClr val="000000"/>
                </a:solidFill>
                <a:latin typeface="Times New Roman"/>
              </a:defRPr>
            </a:lvl1pPr>
          </a:lstStyle>
          <a:p>
            <a:pPr indent="0" algn="r">
              <a:buNone/>
            </a:pPr>
            <a:r>
              <a:rPr lang="en-IN" sz="1400" b="0" strike="noStrike" spc="-1">
                <a:solidFill>
                  <a:srgbClr val="000000"/>
                </a:solidFill>
                <a:latin typeface="Times New Roman"/>
              </a:rPr>
              <a:t>&lt;date/time&gt;</a:t>
            </a:r>
          </a:p>
        </p:txBody>
      </p:sp>
      <p:sp>
        <p:nvSpPr>
          <p:cNvPr id="246"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&lt;footer&gt;</a:t>
            </a:r>
          </a:p>
        </p:txBody>
      </p:sp>
      <p:sp>
        <p:nvSpPr>
          <p:cNvPr id="247"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strike="noStrike" spc="-1">
                <a:solidFill>
                  <a:srgbClr val="000000"/>
                </a:solidFill>
                <a:latin typeface="Times New Roman"/>
              </a:defRPr>
            </a:lvl1pPr>
          </a:lstStyle>
          <a:p>
            <a:pPr indent="0" algn="r">
              <a:buNone/>
            </a:pPr>
            <a:fld id="{09547B2F-91E7-41EC-9C1C-955CF62AE5A3}" type="slidenum">
              <a:rPr lang="en-IN" sz="1400" b="0" strike="noStrike" spc="-1">
                <a:solidFill>
                  <a:srgbClr val="000000"/>
                </a:solidFill>
                <a:latin typeface="Times New Roman"/>
              </a:rPr>
              <a:t>‹#›</a:t>
            </a:fld>
            <a:endParaRPr lang="en-IN"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noRot="1" noChangeAspect="1"/>
          </p:cNvSpPr>
          <p:nvPr>
            <p:ph type="sldImg"/>
          </p:nvPr>
        </p:nvSpPr>
        <p:spPr>
          <a:xfrm>
            <a:off x="685800" y="1143000"/>
            <a:ext cx="5486400" cy="3086100"/>
          </a:xfrm>
          <a:prstGeom prst="rect">
            <a:avLst/>
          </a:prstGeom>
          <a:ln w="0">
            <a:noFill/>
          </a:ln>
        </p:spPr>
      </p:sp>
      <p:sp>
        <p:nvSpPr>
          <p:cNvPr id="4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78"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F95BB35A-EC25-48B7-AD7F-4D876A1F4242}" type="slidenum">
              <a:rPr lang="en-US" sz="1200" b="0" strike="noStrike" spc="-1">
                <a:solidFill>
                  <a:srgbClr val="000000"/>
                </a:solidFill>
                <a:latin typeface="Times New Roman"/>
              </a:rPr>
              <a:t>2</a:t>
            </a:fld>
            <a:endParaRPr lang="en-IN"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noRot="1" noChangeAspect="1"/>
          </p:cNvSpPr>
          <p:nvPr>
            <p:ph type="sldImg"/>
          </p:nvPr>
        </p:nvSpPr>
        <p:spPr>
          <a:xfrm>
            <a:off x="685800" y="1143000"/>
            <a:ext cx="5486400" cy="3086100"/>
          </a:xfrm>
          <a:prstGeom prst="rect">
            <a:avLst/>
          </a:prstGeom>
          <a:ln w="0">
            <a:noFill/>
          </a:ln>
        </p:spPr>
      </p:sp>
      <p:sp>
        <p:nvSpPr>
          <p:cNvPr id="50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5"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9A316534-3D97-4EDF-9706-8798F77E300C}" type="slidenum">
              <a:rPr lang="en-US" sz="1200" b="0" strike="noStrike" spc="-1">
                <a:solidFill>
                  <a:srgbClr val="000000"/>
                </a:solidFill>
                <a:latin typeface="Times New Roman"/>
              </a:rPr>
              <a:t>48</a:t>
            </a:fld>
            <a:endParaRPr lang="en-IN"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noRot="1" noChangeAspect="1"/>
          </p:cNvSpPr>
          <p:nvPr>
            <p:ph type="sldImg"/>
          </p:nvPr>
        </p:nvSpPr>
        <p:spPr>
          <a:xfrm>
            <a:off x="685800" y="1143000"/>
            <a:ext cx="5486400" cy="3086100"/>
          </a:xfrm>
          <a:prstGeom prst="rect">
            <a:avLst/>
          </a:prstGeom>
          <a:ln w="0">
            <a:noFill/>
          </a:ln>
        </p:spPr>
      </p:sp>
      <p:sp>
        <p:nvSpPr>
          <p:cNvPr id="4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81"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C910D18-EF4A-43B2-8C48-3DD3DB85A9A9}" type="slidenum">
              <a:rPr lang="en-US" sz="1200" b="0" strike="noStrike" spc="-1">
                <a:solidFill>
                  <a:srgbClr val="000000"/>
                </a:solidFill>
                <a:latin typeface="Times New Roman"/>
              </a:rPr>
              <a:t>6</a:t>
            </a:fld>
            <a:endParaRPr lang="en-IN"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noRot="1" noChangeAspect="1"/>
          </p:cNvSpPr>
          <p:nvPr>
            <p:ph type="sldImg"/>
          </p:nvPr>
        </p:nvSpPr>
        <p:spPr>
          <a:xfrm>
            <a:off x="685800" y="1143000"/>
            <a:ext cx="5486400" cy="3086100"/>
          </a:xfrm>
          <a:prstGeom prst="rect">
            <a:avLst/>
          </a:prstGeom>
          <a:ln w="0">
            <a:noFill/>
          </a:ln>
        </p:spPr>
      </p:sp>
      <p:sp>
        <p:nvSpPr>
          <p:cNvPr id="4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71360" indent="-171360">
              <a:lnSpc>
                <a:spcPct val="100000"/>
              </a:lnSpc>
              <a:buClr>
                <a:srgbClr val="000000"/>
              </a:buClr>
              <a:buFont typeface="OpenSymbol"/>
              <a:buChar char="-"/>
            </a:pPr>
            <a:r>
              <a:rPr lang="en-US" sz="2000" b="0" strike="noStrike" spc="-1">
                <a:solidFill>
                  <a:srgbClr val="000000"/>
                </a:solidFill>
                <a:latin typeface="Arial"/>
              </a:rPr>
              <a:t>Data scaping process</a:t>
            </a:r>
            <a:endParaRPr lang="en-IN" sz="2000" b="0" strike="noStrike" spc="-1">
              <a:solidFill>
                <a:srgbClr val="000000"/>
              </a:solidFill>
              <a:latin typeface="Arial"/>
            </a:endParaRPr>
          </a:p>
          <a:p>
            <a:pPr marL="171360" indent="-171360">
              <a:lnSpc>
                <a:spcPct val="100000"/>
              </a:lnSpc>
              <a:buClr>
                <a:srgbClr val="000000"/>
              </a:buClr>
              <a:buFont typeface="OpenSymbol"/>
              <a:buChar char="-"/>
            </a:pPr>
            <a:r>
              <a:rPr lang="en-US" sz="2000" b="0" strike="noStrike" spc="-1">
                <a:solidFill>
                  <a:srgbClr val="000000"/>
                </a:solidFill>
                <a:latin typeface="Arial"/>
              </a:rPr>
              <a:t>Directly downloading data using API and json</a:t>
            </a:r>
            <a:endParaRPr lang="en-IN" sz="2000" b="0" strike="noStrike" spc="-1">
              <a:solidFill>
                <a:srgbClr val="000000"/>
              </a:solidFill>
              <a:latin typeface="Arial"/>
            </a:endParaRPr>
          </a:p>
        </p:txBody>
      </p:sp>
      <p:sp>
        <p:nvSpPr>
          <p:cNvPr id="484"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7CE0B79-9D28-4752-9319-04F58486E487}" type="slidenum">
              <a:rPr lang="en-US" sz="1200" b="0" strike="noStrike" spc="-1">
                <a:solidFill>
                  <a:srgbClr val="000000"/>
                </a:solidFill>
                <a:latin typeface="Times New Roman"/>
              </a:rPr>
              <a:t>7</a:t>
            </a:fld>
            <a:endParaRPr lang="en-IN"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noRot="1" noChangeAspect="1"/>
          </p:cNvSpPr>
          <p:nvPr>
            <p:ph type="sldImg"/>
          </p:nvPr>
        </p:nvSpPr>
        <p:spPr>
          <a:xfrm>
            <a:off x="685800" y="1143000"/>
            <a:ext cx="5486400" cy="3086100"/>
          </a:xfrm>
          <a:prstGeom prst="rect">
            <a:avLst/>
          </a:prstGeom>
          <a:ln w="0">
            <a:noFill/>
          </a:ln>
        </p:spPr>
      </p:sp>
      <p:sp>
        <p:nvSpPr>
          <p:cNvPr id="4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To add – github link</a:t>
            </a:r>
            <a:endParaRPr lang="en-IN" sz="2000" b="0" strike="noStrike" spc="-1">
              <a:solidFill>
                <a:srgbClr val="000000"/>
              </a:solidFill>
              <a:latin typeface="Arial"/>
            </a:endParaRPr>
          </a:p>
        </p:txBody>
      </p:sp>
      <p:sp>
        <p:nvSpPr>
          <p:cNvPr id="487"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D66D986-6243-47A9-86EA-1CDABF167816}" type="slidenum">
              <a:rPr lang="en-US" sz="1200" b="0" strike="noStrike" spc="-1">
                <a:solidFill>
                  <a:srgbClr val="000000"/>
                </a:solidFill>
                <a:latin typeface="Times New Roman"/>
              </a:rPr>
              <a:t>8</a:t>
            </a:fld>
            <a:endParaRPr lang="en-IN"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noRot="1" noChangeAspect="1"/>
          </p:cNvSpPr>
          <p:nvPr>
            <p:ph type="sldImg"/>
          </p:nvPr>
        </p:nvSpPr>
        <p:spPr>
          <a:xfrm>
            <a:off x="685800" y="1143000"/>
            <a:ext cx="5486400" cy="3086100"/>
          </a:xfrm>
          <a:prstGeom prst="rect">
            <a:avLst/>
          </a:prstGeom>
          <a:ln w="0">
            <a:noFill/>
          </a:ln>
        </p:spPr>
      </p:sp>
      <p:sp>
        <p:nvSpPr>
          <p:cNvPr id="4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0"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7EA3486-8681-48A6-B772-C990110E5BDC}" type="slidenum">
              <a:rPr lang="en-US" sz="1200" b="0" strike="noStrike" spc="-1">
                <a:solidFill>
                  <a:srgbClr val="000000"/>
                </a:solidFill>
                <a:latin typeface="Times New Roman"/>
              </a:rPr>
              <a:t>10</a:t>
            </a:fld>
            <a:endParaRPr lang="en-IN"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noRot="1" noChangeAspect="1"/>
          </p:cNvSpPr>
          <p:nvPr>
            <p:ph type="sldImg"/>
          </p:nvPr>
        </p:nvSpPr>
        <p:spPr>
          <a:xfrm>
            <a:off x="685800" y="1143000"/>
            <a:ext cx="5486400" cy="3086100"/>
          </a:xfrm>
          <a:prstGeom prst="rect">
            <a:avLst/>
          </a:prstGeom>
          <a:ln w="0">
            <a:noFill/>
          </a:ln>
        </p:spPr>
      </p:sp>
      <p:sp>
        <p:nvSpPr>
          <p:cNvPr id="4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Since this is a course, the command is shown. Otherwise, this can be simply summarized as results, especially if this is presented.</a:t>
            </a:r>
            <a:endParaRPr lang="en-IN" sz="2000" b="0" strike="noStrike" spc="-1">
              <a:solidFill>
                <a:srgbClr val="000000"/>
              </a:solidFill>
              <a:latin typeface="Arial"/>
            </a:endParaRPr>
          </a:p>
        </p:txBody>
      </p:sp>
      <p:sp>
        <p:nvSpPr>
          <p:cNvPr id="493"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0BB8DCC-5EB5-4175-8799-803775103887}" type="slidenum">
              <a:rPr lang="en-US" sz="1200" b="0" strike="noStrike" spc="-1">
                <a:solidFill>
                  <a:srgbClr val="000000"/>
                </a:solidFill>
                <a:latin typeface="Times New Roman"/>
              </a:rPr>
              <a:t>11</a:t>
            </a:fld>
            <a:endParaRPr lang="en-IN"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noRot="1" noChangeAspect="1"/>
          </p:cNvSpPr>
          <p:nvPr>
            <p:ph type="sldImg"/>
          </p:nvPr>
        </p:nvSpPr>
        <p:spPr>
          <a:xfrm>
            <a:off x="685800" y="1143000"/>
            <a:ext cx="5486400" cy="3086100"/>
          </a:xfrm>
          <a:prstGeom prst="rect">
            <a:avLst/>
          </a:prstGeom>
          <a:ln w="0">
            <a:noFill/>
          </a:ln>
        </p:spPr>
      </p:sp>
      <p:sp>
        <p:nvSpPr>
          <p:cNvPr id="4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6"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913890A-A681-45C3-856B-2351740DF6BC}" type="slidenum">
              <a:rPr lang="en-US" sz="1200" b="0" strike="noStrike" spc="-1">
                <a:solidFill>
                  <a:srgbClr val="000000"/>
                </a:solidFill>
                <a:latin typeface="Times New Roman"/>
              </a:rPr>
              <a:t>14</a:t>
            </a:fld>
            <a:endParaRPr lang="en-IN"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noRot="1" noChangeAspect="1"/>
          </p:cNvSpPr>
          <p:nvPr>
            <p:ph type="sldImg"/>
          </p:nvPr>
        </p:nvSpPr>
        <p:spPr>
          <a:xfrm>
            <a:off x="685800" y="1143000"/>
            <a:ext cx="5486400" cy="3086100"/>
          </a:xfrm>
          <a:prstGeom prst="rect">
            <a:avLst/>
          </a:prstGeom>
          <a:ln w="0">
            <a:noFill/>
          </a:ln>
        </p:spPr>
      </p:sp>
      <p:sp>
        <p:nvSpPr>
          <p:cNvPr id="49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9"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2AD9B41-1D13-4F7D-9715-7B8EAB61F477}" type="slidenum">
              <a:rPr lang="en-US" sz="1200" b="0" strike="noStrike" spc="-1">
                <a:solidFill>
                  <a:srgbClr val="000000"/>
                </a:solidFill>
                <a:latin typeface="Times New Roman"/>
              </a:rPr>
              <a:t>17</a:t>
            </a:fld>
            <a:endParaRPr lang="en-IN"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noRot="1" noChangeAspect="1"/>
          </p:cNvSpPr>
          <p:nvPr>
            <p:ph type="sldImg"/>
          </p:nvPr>
        </p:nvSpPr>
        <p:spPr>
          <a:xfrm>
            <a:off x="685800" y="1143000"/>
            <a:ext cx="5486400" cy="3086100"/>
          </a:xfrm>
          <a:prstGeom prst="rect">
            <a:avLst/>
          </a:prstGeom>
          <a:ln w="0">
            <a:noFill/>
          </a:ln>
        </p:spPr>
      </p:sp>
      <p:sp>
        <p:nvSpPr>
          <p:cNvPr id="50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2"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CA29EB1B-8AFF-406C-945E-C32B67CBE4BF}" type="slidenum">
              <a:rPr lang="en-US" sz="1200" b="0" strike="noStrike" spc="-1">
                <a:solidFill>
                  <a:srgbClr val="000000"/>
                </a:solidFill>
                <a:latin typeface="Times New Roman"/>
              </a:rPr>
              <a:t>42</a:t>
            </a:fld>
            <a:endParaRPr lang="en-IN"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
          </p:nvPr>
        </p:nvSpPr>
        <p:spPr/>
        <p:txBody>
          <a:bodyPr/>
          <a:lstStyle/>
          <a:p>
            <a:r>
              <a:t>Footer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
          </p:nvPr>
        </p:nvSpPr>
        <p:spPr/>
        <p:txBody>
          <a:bodyPr/>
          <a:lstStyle/>
          <a:p>
            <a:r>
              <a:t>Footer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0741341F-95A9-49B8-B8AC-DCC957A9CE92}"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sldNum" idx="2"/>
          </p:nvPr>
        </p:nvSpPr>
        <p:spPr/>
        <p:txBody>
          <a:bodyPr/>
          <a:lstStyle/>
          <a:p>
            <a:fld id="{E0C0D5E5-936B-4348-B80F-55DAA0B97816}"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sldNum" idx="2"/>
          </p:nvPr>
        </p:nvSpPr>
        <p:spPr/>
        <p:txBody>
          <a:bodyPr/>
          <a:lstStyle/>
          <a:p>
            <a:fld id="{C93CDDA9-52C1-4527-8BC1-D8C2523537BA}"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F2C7C5C2-929D-466E-A022-822C756AD930}"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sldNum" idx="2"/>
          </p:nvPr>
        </p:nvSpPr>
        <p:spPr/>
        <p:txBody>
          <a:bodyPr/>
          <a:lstStyle/>
          <a:p>
            <a:fld id="{401488EC-44EA-4E0A-A2A0-11881F14DDCB}"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sldNum" idx="2"/>
          </p:nvPr>
        </p:nvSpPr>
        <p:spPr/>
        <p:txBody>
          <a:bodyPr/>
          <a:lstStyle/>
          <a:p>
            <a:fld id="{0D826697-B794-4939-AED1-00677A8741E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3FE8E7E2-066D-4051-B480-B644090B2E49}"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2" name="PlaceHolder 3"/>
          <p:cNvSpPr>
            <a:spLocks noGrp="1"/>
          </p:cNvSpPr>
          <p:nvPr>
            <p:ph type="ftr" idx="1"/>
          </p:nvPr>
        </p:nvSpPr>
        <p:spPr/>
        <p:txBody>
          <a:bodyPr/>
          <a:lstStyle/>
          <a:p>
            <a:r>
              <a:t>Footer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6AA888BF-2084-41F1-A9E7-155582132AC8}"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9D6C7A67-667B-4BDA-A6B3-7CAB9CEFACD9}"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EB1712A4-2FE1-4BD2-A3E2-BF9281EA5FFD}"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sldNum" idx="2"/>
          </p:nvPr>
        </p:nvSpPr>
        <p:spPr/>
        <p:txBody>
          <a:bodyPr/>
          <a:lstStyle/>
          <a:p>
            <a:fld id="{09FAFBE4-EE76-4862-BC8B-9B93A3B4C255}"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sldNum" idx="2"/>
          </p:nvPr>
        </p:nvSpPr>
        <p:spPr/>
        <p:txBody>
          <a:bodyPr/>
          <a:lstStyle/>
          <a:p>
            <a:fld id="{EA1CF0AC-9EFF-4456-9369-5E85E1A1B121}"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B43546E8-49C7-451E-8A3B-24FEB14535C4}"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5"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615784ED-8966-4E1A-84E1-CB511C80E92E}"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7"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7D85D1F-CCB5-4F4E-83E6-FF7FF89A6BAA}"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0"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23CFFDED-5D6B-4BA0-A33E-B2D66DB56CD4}"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264DF6CC-98A5-4BAF-8F26-ED9A828C8AE4}"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
          </p:nvPr>
        </p:nvSpPr>
        <p:spPr/>
        <p:txBody>
          <a:bodyPr/>
          <a:lstStyle/>
          <a:p>
            <a:r>
              <a:t>Footer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3699F32-A559-4319-BD68-9A3AED294F9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5"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6"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0971B5BB-3DF4-4377-8BCF-4126AD42029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0"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FC99EFD0-2E4E-4761-A81C-B4F3427AE7E5}"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4"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F052863-0D85-4CFD-8E6E-EA1B4EC3E406}"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6"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7"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46517DD1-18DB-4028-BB70-A074D4154A55}"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9"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1"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2"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C3B94530-5F0E-4A59-B01D-D020F500AE8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14"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5"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6"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7"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8"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9"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4147AC91-6224-4AAC-A6AE-CB371235A18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711F9033-F225-4615-A9BD-F4C338472ECA}"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6"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4D52C5FD-B2BA-4F9E-93AB-294F95805729}"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8"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F2A0EA02-01EE-4CA7-B38A-DD948C419A9C}"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1"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AD6DB837-973C-41F7-955D-0725AEE1987D}"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25F0E142-C146-452B-93B3-F0E7385E601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C8C092F5-1414-4AC5-9749-EE0C95AD2587}"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6"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7"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BB25C6E2-0529-4D37-A5DF-F513CF96C75B}"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1"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EC0C2765-C2B0-4974-B506-EBDAB08A58D1}"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4"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5"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255C308-A59A-41D4-9758-B571DEA054B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7"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8"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8823CD1B-F252-417D-A606-B66129EF059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2"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3"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CEB2F679-3F1A-4E40-9F26-25A6E697D49F}"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5"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6"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7"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8"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9"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60"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A012D203-1631-47AD-8681-19B4576999CA}"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68F31F23-5F57-4B6C-9A7F-3DF678FBA483}"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68"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CCF6618E-E74F-44B2-80DB-49767DF74FDD}"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0"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F687B1E4-92FF-4715-8D69-BF87BB115814}"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2"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530B2DEE-0A32-491B-8B22-CDD16A3F5395}"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B8459851-1D14-46B0-BDB5-21047C51017C}"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751B85EC-A86E-402D-B01F-C3FD5E35E131}"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1D5D1300-674D-4CB7-ABA5-008A200616CB}"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3"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74214F4B-E159-432E-B271-E404F5C3DF17}"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6"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7"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A895385F-268D-4A98-92DD-B822899A6B48}"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9"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0"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703D79BC-F133-4F74-AF69-8400F754FD40}"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5"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49046CD5-5979-419F-A5EB-AABD6BD17590}"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7"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8"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9"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0"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1"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2"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12028690-6C39-402B-9623-EDD3124AF1DD}"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lstStyle/>
          <a:p>
            <a:r>
              <a:t>Footer</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7"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9"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2"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6"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7"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8"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2"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5"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6"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8"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9"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3"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4"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2"/>
          </p:nvPr>
        </p:nvSpPr>
        <p:spPr/>
        <p:txBody>
          <a:bodyPr/>
          <a:lstStyle/>
          <a:p>
            <a:r>
              <a:t>Footer</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6"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7"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8"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9"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0"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1"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2"/>
          </p:nvPr>
        </p:nvSpPr>
        <p:spPr/>
        <p:txBody>
          <a:bodyPr/>
          <a:lstStyle/>
          <a:p>
            <a:r>
              <a:t>Footer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523880" y="1122480"/>
            <a:ext cx="9143640" cy="2387160"/>
          </a:xfrm>
          <a:prstGeom prst="rect">
            <a:avLst/>
          </a:prstGeom>
          <a:noFill/>
          <a:ln w="0">
            <a:noFill/>
          </a:ln>
        </p:spPr>
        <p:txBody>
          <a:bodyPr lIns="90000" tIns="45000" rIns="90000" bIns="45000" anchor="b">
            <a:normAutofit/>
          </a:bodyPr>
          <a:lstStyle/>
          <a:p>
            <a:pPr indent="0" algn="ctr">
              <a:lnSpc>
                <a:spcPct val="90000"/>
              </a:lnSpc>
              <a:buNone/>
            </a:pPr>
            <a:r>
              <a:rPr lang="en-US" sz="4800" b="0" strike="noStrike" spc="-1">
                <a:solidFill>
                  <a:srgbClr val="005493"/>
                </a:solidFill>
                <a:latin typeface="IBM Plex Mono SemiBold"/>
                <a:ea typeface="IBM Plex Mono SemiBold"/>
              </a:rPr>
              <a:t>Click to edit Master title style</a:t>
            </a:r>
            <a:endParaRPr lang="en-US" sz="4800" b="0" strike="noStrike" spc="-1">
              <a:solidFill>
                <a:srgbClr val="000000"/>
              </a:solidFill>
              <a:latin typeface="Calibri"/>
            </a:endParaRPr>
          </a:p>
        </p:txBody>
      </p:sp>
      <p:sp>
        <p:nvSpPr>
          <p:cNvPr id="4" name="PlaceHolder 2"/>
          <p:cNvSpPr>
            <a:spLocks noGrp="1"/>
          </p:cNvSpPr>
          <p:nvPr>
            <p:ph type="ftr" idx="1"/>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F6C50DD1-4FDE-4E7F-A93E-99015A5352A0}"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79" name="PlaceHolder 2"/>
          <p:cNvSpPr>
            <a:spLocks noGrp="1"/>
          </p:cNvSpPr>
          <p:nvPr>
            <p:ph type="body"/>
          </p:nvPr>
        </p:nvSpPr>
        <p:spPr>
          <a:xfrm>
            <a:off x="83808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0" name="PlaceHolder 3"/>
          <p:cNvSpPr>
            <a:spLocks noGrp="1"/>
          </p:cNvSpPr>
          <p:nvPr>
            <p:ph type="body"/>
          </p:nvPr>
        </p:nvSpPr>
        <p:spPr>
          <a:xfrm>
            <a:off x="617220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1" name="PlaceHolder 4"/>
          <p:cNvSpPr>
            <a:spLocks noGrp="1"/>
          </p:cNvSpPr>
          <p:nvPr>
            <p:ph type="dt" idx="3"/>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82" name="PlaceHolder 5"/>
          <p:cNvSpPr>
            <a:spLocks noGrp="1"/>
          </p:cNvSpPr>
          <p:nvPr>
            <p:ph type="ftr" idx="4"/>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83" name="PlaceHolder 6"/>
          <p:cNvSpPr>
            <a:spLocks noGrp="1"/>
          </p:cNvSpPr>
          <p:nvPr>
            <p:ph type="sldNum" idx="5"/>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A40CD50-576E-4529-92FA-A69324FE4AC4}"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831960" y="1709640"/>
            <a:ext cx="10515240" cy="2852280"/>
          </a:xfrm>
          <a:prstGeom prst="rect">
            <a:avLst/>
          </a:prstGeom>
          <a:noFill/>
          <a:ln w="0">
            <a:noFill/>
          </a:ln>
        </p:spPr>
        <p:txBody>
          <a:bodyPr lIns="90000" tIns="45000" rIns="90000" bIns="45000" anchor="b">
            <a:noAutofit/>
          </a:bodyPr>
          <a:lstStyle/>
          <a:p>
            <a:pPr indent="0">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121" name="PlaceHolder 2"/>
          <p:cNvSpPr>
            <a:spLocks noGrp="1"/>
          </p:cNvSpPr>
          <p:nvPr>
            <p:ph type="body"/>
          </p:nvPr>
        </p:nvSpPr>
        <p:spPr>
          <a:xfrm>
            <a:off x="831960" y="4589640"/>
            <a:ext cx="10515240" cy="14997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400" b="0" strike="noStrike" spc="-1">
                <a:solidFill>
                  <a:srgbClr val="8B8B8B"/>
                </a:solidFill>
                <a:latin typeface="Calibri"/>
              </a:rPr>
              <a:t>Click to edit Master text styles</a:t>
            </a:r>
            <a:endParaRPr lang="en-US" sz="2400" b="0" strike="noStrike" spc="-1">
              <a:solidFill>
                <a:srgbClr val="000000"/>
              </a:solidFill>
              <a:latin typeface="Calibri"/>
            </a:endParaRPr>
          </a:p>
        </p:txBody>
      </p:sp>
      <p:sp>
        <p:nvSpPr>
          <p:cNvPr id="122" name="PlaceHolder 3"/>
          <p:cNvSpPr>
            <a:spLocks noGrp="1"/>
          </p:cNvSpPr>
          <p:nvPr>
            <p:ph type="dt" idx="6"/>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23" name="PlaceHolder 4"/>
          <p:cNvSpPr>
            <a:spLocks noGrp="1"/>
          </p:cNvSpPr>
          <p:nvPr>
            <p:ph type="ftr" idx="7"/>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24" name="PlaceHolder 5"/>
          <p:cNvSpPr>
            <a:spLocks noGrp="1"/>
          </p:cNvSpPr>
          <p:nvPr>
            <p:ph type="sldNum" idx="8"/>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5A1C075F-E198-4E88-9624-66E1FE83C263}"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162"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8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4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20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2000" b="0" strike="noStrike" spc="-1">
                <a:solidFill>
                  <a:srgbClr val="000000"/>
                </a:solidFill>
                <a:latin typeface="Calibri"/>
              </a:rPr>
              <a:t>Fifth level</a:t>
            </a:r>
          </a:p>
        </p:txBody>
      </p:sp>
      <p:sp>
        <p:nvSpPr>
          <p:cNvPr id="163"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1600" b="0" strike="noStrike" spc="-1">
                <a:solidFill>
                  <a:srgbClr val="000000"/>
                </a:solidFill>
                <a:latin typeface="Calibri"/>
              </a:rPr>
              <a:t>Click to edit Master text styles</a:t>
            </a:r>
          </a:p>
        </p:txBody>
      </p:sp>
      <p:sp>
        <p:nvSpPr>
          <p:cNvPr id="164" name="PlaceHolder 4"/>
          <p:cNvSpPr>
            <a:spLocks noGrp="1"/>
          </p:cNvSpPr>
          <p:nvPr>
            <p:ph type="dt" idx="9"/>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65" name="PlaceHolder 5"/>
          <p:cNvSpPr>
            <a:spLocks noGrp="1"/>
          </p:cNvSpPr>
          <p:nvPr>
            <p:ph type="ftr" idx="10"/>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66" name="PlaceHolder 6"/>
          <p:cNvSpPr>
            <a:spLocks noGrp="1"/>
          </p:cNvSpPr>
          <p:nvPr>
            <p:ph type="sldNum" idx="11"/>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9F850E8-43B2-4B55-91D3-B79FC0F43AFA}"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PlaceHolder 1"/>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204" name="PlaceHolder 2"/>
          <p:cNvSpPr>
            <a:spLocks noGrp="1"/>
          </p:cNvSpPr>
          <p:nvPr>
            <p:ph type="ftr" idx="12"/>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0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svinekar/Capstone-IBMDS/blob/main/03%20Database%20query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github.com/rsvinekar/Capstone-IBMDS/blob/main/06%20Maps%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svinekar/Capstone-IBMDS/blob/main/spacex_dash_app_dash1.py"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1.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3.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github.com/rsvinekar/Capstone-IBMDS/blob/main/folium_t3.html" TargetMode="Externa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github.com/rsvinekar/Capstone-IBMDS/blob/main/spacex_dash_app_dash2.py" TargetMode="External"/><Relationship Id="rId5" Type="http://schemas.openxmlformats.org/officeDocument/2006/relationships/hyperlink" Target="https://github.com/rsvinekar/Capstone-IBMDS/blob/main/spacex_dash_app_dash1.py" TargetMode="External"/><Relationship Id="rId4" Type="http://schemas.openxmlformats.org/officeDocument/2006/relationships/hyperlink" Target="https://github.com/rsvinekar/Capstone-IBMD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github.com/rsvinekar/Capstone-IBMDS/blob/main/01%20Data%20Collection%20API.ipynb" TargetMode="External"/><Relationship Id="rId5" Type="http://schemas.openxmlformats.org/officeDocument/2006/relationships/hyperlink" Target="https://api.spacexdata.com/v4/rockets" TargetMode="Externa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svinekar/Capstone-IBMDS/blob/main/02%20Data%20Collection%20webscrap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8" name="TextBox 5"/>
          <p:cNvSpPr/>
          <p:nvPr/>
        </p:nvSpPr>
        <p:spPr>
          <a:xfrm>
            <a:off x="888480" y="4568760"/>
            <a:ext cx="2514240" cy="646331"/>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en-US" sz="1800" b="0" strike="noStrike" spc="-1" dirty="0" err="1">
                <a:solidFill>
                  <a:srgbClr val="E7E6E6"/>
                </a:solidFill>
                <a:latin typeface="Abadi"/>
                <a:ea typeface="SF Pro"/>
              </a:rPr>
              <a:t>Rithvik</a:t>
            </a:r>
            <a:r>
              <a:rPr lang="en-US" sz="1800" b="0" strike="noStrike" spc="-1" dirty="0">
                <a:solidFill>
                  <a:srgbClr val="E7E6E6"/>
                </a:solidFill>
                <a:latin typeface="Abadi"/>
                <a:ea typeface="SF Pro"/>
              </a:rPr>
              <a:t> </a:t>
            </a:r>
            <a:r>
              <a:rPr lang="en-US" sz="1800" b="0" strike="noStrike" spc="-1" dirty="0" err="1">
                <a:solidFill>
                  <a:srgbClr val="E7E6E6"/>
                </a:solidFill>
                <a:latin typeface="Abadi"/>
                <a:ea typeface="SF Pro"/>
              </a:rPr>
              <a:t>Vinekar</a:t>
            </a:r>
            <a:endParaRPr lang="en-IN" sz="1800" b="0" strike="noStrike" spc="-1" dirty="0">
              <a:solidFill>
                <a:srgbClr val="000000"/>
              </a:solidFill>
              <a:latin typeface="Arial"/>
            </a:endParaRPr>
          </a:p>
          <a:p>
            <a:pPr>
              <a:lnSpc>
                <a:spcPct val="100000"/>
              </a:lnSpc>
            </a:pPr>
            <a:r>
              <a:rPr lang="en-US" spc="-1">
                <a:solidFill>
                  <a:srgbClr val="E7E6E6"/>
                </a:solidFill>
                <a:latin typeface="Abadi"/>
              </a:rPr>
              <a:t>22-Aug-2023</a:t>
            </a:r>
            <a:endParaRPr lang="en-IN" sz="1800" b="0" strike="noStrike" spc="-1" dirty="0">
              <a:solidFill>
                <a:srgbClr val="000000"/>
              </a:solidFill>
              <a:latin typeface="Arial"/>
            </a:endParaRPr>
          </a:p>
        </p:txBody>
      </p:sp>
      <p:pic>
        <p:nvPicPr>
          <p:cNvPr id="249" name="Picture 2" descr="IBM Skills Network Logo - Horizontal-noai copy.png"/>
          <p:cNvPicPr/>
          <p:nvPr/>
        </p:nvPicPr>
        <p:blipFill>
          <a:blip r:embed="rId3"/>
          <a:stretch/>
        </p:blipFill>
        <p:spPr>
          <a:xfrm>
            <a:off x="889920" y="676800"/>
            <a:ext cx="2103840" cy="628920"/>
          </a:xfrm>
          <a:prstGeom prst="rect">
            <a:avLst/>
          </a:prstGeom>
          <a:ln w="0">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Data Scraping Logic</a:t>
            </a:r>
            <a:br>
              <a:rPr sz="3700"/>
            </a:br>
            <a:endParaRPr lang="en-US" sz="3700" b="0" strike="noStrike" spc="-1">
              <a:solidFill>
                <a:srgbClr val="000000"/>
              </a:solidFill>
              <a:latin typeface="Calibri"/>
            </a:endParaRPr>
          </a:p>
        </p:txBody>
      </p:sp>
      <p:sp>
        <p:nvSpPr>
          <p:cNvPr id="318" name="PlaceHolder 2"/>
          <p:cNvSpPr>
            <a:spLocks noGrp="1"/>
          </p:cNvSpPr>
          <p:nvPr>
            <p:ph/>
          </p:nvPr>
        </p:nvSpPr>
        <p:spPr>
          <a:xfrm>
            <a:off x="290520" y="2057400"/>
            <a:ext cx="5819040" cy="3811320"/>
          </a:xfrm>
          <a:prstGeom prst="rect">
            <a:avLst/>
          </a:prstGeom>
          <a:noFill/>
          <a:ln w="0">
            <a:noFill/>
          </a:ln>
        </p:spPr>
        <p:txBody>
          <a:bodyPr anchor="t">
            <a:noAutofit/>
          </a:bodyPr>
          <a:lstStyle/>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BeautifulSoup breaks down the html data into tag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Tables will be in &lt;table&gt; element that can be located by </a:t>
            </a:r>
            <a:r>
              <a:rPr lang="en-US" sz="1400" b="1" strike="noStrike" spc="-1">
                <a:solidFill>
                  <a:schemeClr val="accent3">
                    <a:lumMod val="25000"/>
                  </a:schemeClr>
                </a:solidFill>
                <a:latin typeface="Consolas"/>
              </a:rPr>
              <a:t>.find_all(‘table’)</a:t>
            </a:r>
            <a:r>
              <a:rPr lang="en-US" sz="1800" b="0" strike="noStrike" spc="-1">
                <a:solidFill>
                  <a:schemeClr val="accent3">
                    <a:lumMod val="25000"/>
                  </a:schemeClr>
                </a:solidFill>
                <a:latin typeface="Consolas"/>
              </a:rPr>
              <a:t> </a:t>
            </a:r>
            <a:r>
              <a:rPr lang="en-US" sz="1800" b="0" strike="noStrike" spc="-1">
                <a:solidFill>
                  <a:schemeClr val="accent3">
                    <a:lumMod val="25000"/>
                  </a:schemeClr>
                </a:solidFill>
                <a:latin typeface="Abadi"/>
              </a:rPr>
              <a:t>to get an array of table(s)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If there are more than one table, they can be accessed as index to array, like .</a:t>
            </a:r>
            <a:r>
              <a:rPr lang="en-US" sz="1400" b="1" strike="noStrike" spc="-1">
                <a:solidFill>
                  <a:schemeClr val="accent3">
                    <a:lumMod val="25000"/>
                  </a:schemeClr>
                </a:solidFill>
                <a:latin typeface="Consolas"/>
              </a:rPr>
              <a:t>find_all(‘table’)[2] </a:t>
            </a:r>
            <a:r>
              <a:rPr lang="en-US" sz="1800" b="0" strike="noStrike" spc="-1">
                <a:solidFill>
                  <a:schemeClr val="accent3">
                    <a:lumMod val="25000"/>
                  </a:schemeClr>
                </a:solidFill>
                <a:latin typeface="Abadi"/>
              </a:rPr>
              <a:t>to get the 2</a:t>
            </a:r>
            <a:r>
              <a:rPr lang="en-US" sz="1800" b="0" strike="noStrike" spc="-1" baseline="30000">
                <a:solidFill>
                  <a:schemeClr val="accent3">
                    <a:lumMod val="25000"/>
                  </a:schemeClr>
                </a:solidFill>
                <a:latin typeface="Abadi"/>
              </a:rPr>
              <a:t>nd</a:t>
            </a:r>
            <a:r>
              <a:rPr lang="en-US" sz="1800" b="0" strike="noStrike" spc="-1">
                <a:solidFill>
                  <a:schemeClr val="accent3">
                    <a:lumMod val="25000"/>
                  </a:schemeClr>
                </a:solidFill>
                <a:latin typeface="Abadi"/>
              </a:rPr>
              <a:t> element</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Header row is the &lt;th&gt; element and header columns are under the &lt;th&gt; element as &lt;td&gt;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All other rows are under the &lt;tr&gt; element and &lt;td&gt; columns. </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Nested loops for outer row&lt;tr&gt; and inner column&lt;td&gt;</a:t>
            </a:r>
            <a:endParaRPr lang="en-US" sz="1800" b="0" strike="noStrike" spc="-1">
              <a:solidFill>
                <a:srgbClr val="000000"/>
              </a:solidFill>
              <a:latin typeface="Calibri"/>
            </a:endParaRPr>
          </a:p>
        </p:txBody>
      </p:sp>
      <p:sp>
        <p:nvSpPr>
          <p:cNvPr id="3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20"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0B49CB"/>
              </a:solidFill>
              <a:latin typeface="IBM Plex Mono SemiBold"/>
              <a:ea typeface="IBM Plex Mono SemiBold"/>
            </a:endParaRPr>
          </a:p>
        </p:txBody>
      </p:sp>
      <p:grpSp>
        <p:nvGrpSpPr>
          <p:cNvPr id="321" name="Group 18"/>
          <p:cNvGrpSpPr/>
          <p:nvPr/>
        </p:nvGrpSpPr>
        <p:grpSpPr>
          <a:xfrm>
            <a:off x="8956800" y="2185920"/>
            <a:ext cx="3033000" cy="1938960"/>
            <a:chOff x="8956800" y="2185920"/>
            <a:chExt cx="3033000" cy="1938960"/>
          </a:xfrm>
        </p:grpSpPr>
        <p:sp>
          <p:nvSpPr>
            <p:cNvPr id="322" name="Rectangle 9"/>
            <p:cNvSpPr/>
            <p:nvPr/>
          </p:nvSpPr>
          <p:spPr>
            <a:xfrm>
              <a:off x="9318960" y="224316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23" name="Rectangle 11"/>
            <p:cNvSpPr/>
            <p:nvPr/>
          </p:nvSpPr>
          <p:spPr>
            <a:xfrm>
              <a:off x="9185040" y="2833920"/>
              <a:ext cx="140040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 header[Col]=text()</a:t>
              </a:r>
              <a:endParaRPr lang="en-IN" sz="1100" b="0" strike="noStrike" spc="-1">
                <a:solidFill>
                  <a:srgbClr val="000000"/>
                </a:solidFill>
                <a:latin typeface="Arial"/>
              </a:endParaRPr>
            </a:p>
          </p:txBody>
        </p:sp>
        <p:sp>
          <p:nvSpPr>
            <p:cNvPr id="324" name="Diamond 12"/>
            <p:cNvSpPr/>
            <p:nvPr/>
          </p:nvSpPr>
          <p:spPr>
            <a:xfrm>
              <a:off x="9329760" y="342576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cxnSp>
          <p:nvCxnSpPr>
            <p:cNvPr id="325" name="Straight Arrow Connector 42"/>
            <p:cNvCxnSpPr>
              <a:stCxn id="322" idx="2"/>
              <a:endCxn id="323" idx="0"/>
            </p:cNvCxnSpPr>
            <p:nvPr/>
          </p:nvCxnSpPr>
          <p:spPr>
            <a:xfrm flipH="1">
              <a:off x="9885240" y="2678760"/>
              <a:ext cx="1080" cy="155520"/>
            </a:xfrm>
            <a:prstGeom prst="straightConnector1">
              <a:avLst/>
            </a:prstGeom>
            <a:ln w="31750">
              <a:solidFill>
                <a:srgbClr val="4472C4"/>
              </a:solidFill>
              <a:tailEnd type="triangle" w="med" len="med"/>
            </a:ln>
          </p:spPr>
        </p:cxnSp>
        <p:cxnSp>
          <p:nvCxnSpPr>
            <p:cNvPr id="326" name="Straight Arrow Connector 49"/>
            <p:cNvCxnSpPr>
              <a:stCxn id="324" idx="1"/>
              <a:endCxn id="327" idx="3"/>
            </p:cNvCxnSpPr>
            <p:nvPr/>
          </p:nvCxnSpPr>
          <p:spPr>
            <a:xfrm flipH="1" flipV="1">
              <a:off x="8956800" y="3760560"/>
              <a:ext cx="373320" cy="3240"/>
            </a:xfrm>
            <a:prstGeom prst="straightConnector1">
              <a:avLst/>
            </a:prstGeom>
            <a:ln w="31750">
              <a:solidFill>
                <a:srgbClr val="4472C4"/>
              </a:solidFill>
              <a:tailEnd type="triangle" w="med" len="med"/>
            </a:ln>
          </p:spPr>
        </p:cxnSp>
        <p:cxnSp>
          <p:nvCxnSpPr>
            <p:cNvPr id="328" name="Straight Arrow Connector 78"/>
            <p:cNvCxnSpPr>
              <a:stCxn id="323" idx="2"/>
              <a:endCxn id="324" idx="0"/>
            </p:cNvCxnSpPr>
            <p:nvPr/>
          </p:nvCxnSpPr>
          <p:spPr>
            <a:xfrm flipH="1">
              <a:off x="9878400" y="3269520"/>
              <a:ext cx="7200" cy="156600"/>
            </a:xfrm>
            <a:prstGeom prst="straightConnector1">
              <a:avLst/>
            </a:prstGeom>
            <a:ln w="31750">
              <a:solidFill>
                <a:srgbClr val="4472C4"/>
              </a:solidFill>
              <a:tailEnd type="triangle" w="med" len="med"/>
            </a:ln>
          </p:spPr>
        </p:cxnSp>
        <p:cxnSp>
          <p:nvCxnSpPr>
            <p:cNvPr id="329" name="Elbow Connector 82"/>
            <p:cNvCxnSpPr>
              <a:stCxn id="324" idx="3"/>
              <a:endCxn id="322" idx="3"/>
            </p:cNvCxnSpPr>
            <p:nvPr/>
          </p:nvCxnSpPr>
          <p:spPr>
            <a:xfrm flipV="1">
              <a:off x="10427040" y="2460960"/>
              <a:ext cx="26280" cy="1302840"/>
            </a:xfrm>
            <a:prstGeom prst="bentConnector3">
              <a:avLst>
                <a:gd name="adj1" fmla="val 1076388"/>
              </a:avLst>
            </a:prstGeom>
            <a:ln w="31750">
              <a:solidFill>
                <a:srgbClr val="4472C4"/>
              </a:solidFill>
              <a:tailEnd type="triangle" w="med" len="med"/>
            </a:ln>
          </p:spPr>
        </p:cxnSp>
        <p:sp>
          <p:nvSpPr>
            <p:cNvPr id="330" name="TextBox 118"/>
            <p:cNvSpPr/>
            <p:nvPr/>
          </p:nvSpPr>
          <p:spPr>
            <a:xfrm>
              <a:off x="10325520" y="344700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31" name="TextBox 119"/>
            <p:cNvSpPr/>
            <p:nvPr/>
          </p:nvSpPr>
          <p:spPr>
            <a:xfrm>
              <a:off x="9134640" y="346392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32" name="TextBox 128"/>
            <p:cNvSpPr/>
            <p:nvPr/>
          </p:nvSpPr>
          <p:spPr>
            <a:xfrm>
              <a:off x="10645920" y="276552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33" name="Rounded Rectangle 193"/>
            <p:cNvSpPr/>
            <p:nvPr/>
          </p:nvSpPr>
          <p:spPr>
            <a:xfrm>
              <a:off x="9073080" y="2185920"/>
              <a:ext cx="2916720" cy="1938960"/>
            </a:xfrm>
            <a:prstGeom prst="roundRect">
              <a:avLst>
                <a:gd name="adj" fmla="val 16667"/>
              </a:avLst>
            </a:prstGeom>
            <a:noFill/>
            <a:ln>
              <a:solidFill>
                <a:srgbClr val="5B9BD5">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chemeClr val="lt1"/>
                  </a:solidFill>
                  <a:latin typeface="Calibri"/>
                </a:rPr>
                <a:t>           </a:t>
              </a:r>
              <a:r>
                <a:rPr lang="en-US" sz="1800" b="0" strike="noStrike" spc="-1">
                  <a:solidFill>
                    <a:srgbClr val="AFABAB"/>
                  </a:solidFill>
                  <a:latin typeface="Calibri"/>
                </a:rPr>
                <a:t>Header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34" name="Group 19"/>
          <p:cNvGrpSpPr/>
          <p:nvPr/>
        </p:nvGrpSpPr>
        <p:grpSpPr>
          <a:xfrm>
            <a:off x="6351840" y="3397680"/>
            <a:ext cx="5637960" cy="2792880"/>
            <a:chOff x="6351840" y="3397680"/>
            <a:chExt cx="5637960" cy="2792880"/>
          </a:xfrm>
        </p:grpSpPr>
        <p:sp>
          <p:nvSpPr>
            <p:cNvPr id="327" name="Rectangle 13"/>
            <p:cNvSpPr/>
            <p:nvPr/>
          </p:nvSpPr>
          <p:spPr>
            <a:xfrm>
              <a:off x="7883640" y="357732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&lt;tr&gt;</a:t>
              </a:r>
              <a:endParaRPr lang="en-IN" sz="1100" b="0" strike="noStrike" spc="-1">
                <a:solidFill>
                  <a:srgbClr val="000000"/>
                </a:solidFill>
                <a:latin typeface="Arial"/>
              </a:endParaRPr>
            </a:p>
          </p:txBody>
        </p:sp>
        <p:sp>
          <p:nvSpPr>
            <p:cNvPr id="335" name="Rectangle 14"/>
            <p:cNvSpPr/>
            <p:nvPr/>
          </p:nvSpPr>
          <p:spPr>
            <a:xfrm>
              <a:off x="7858440" y="417312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36" name="Rectangle 15"/>
            <p:cNvSpPr/>
            <p:nvPr/>
          </p:nvSpPr>
          <p:spPr>
            <a:xfrm>
              <a:off x="7737480" y="4764240"/>
              <a:ext cx="136944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df[Row][Col]=text()</a:t>
              </a:r>
              <a:endParaRPr lang="en-IN" sz="1100" b="0" strike="noStrike" spc="-1">
                <a:solidFill>
                  <a:srgbClr val="000000"/>
                </a:solidFill>
                <a:latin typeface="Arial"/>
              </a:endParaRPr>
            </a:p>
          </p:txBody>
        </p:sp>
        <p:cxnSp>
          <p:nvCxnSpPr>
            <p:cNvPr id="337" name="Straight Arrow Connector 56"/>
            <p:cNvCxnSpPr>
              <a:stCxn id="336" idx="3"/>
              <a:endCxn id="338" idx="1"/>
            </p:cNvCxnSpPr>
            <p:nvPr/>
          </p:nvCxnSpPr>
          <p:spPr>
            <a:xfrm>
              <a:off x="9106920" y="4982040"/>
              <a:ext cx="307080" cy="7200"/>
            </a:xfrm>
            <a:prstGeom prst="straightConnector1">
              <a:avLst/>
            </a:prstGeom>
            <a:ln w="31750">
              <a:solidFill>
                <a:srgbClr val="4472C4"/>
              </a:solidFill>
              <a:tailEnd type="triangle" w="med" len="med"/>
            </a:ln>
          </p:spPr>
        </p:cxnSp>
        <p:cxnSp>
          <p:nvCxnSpPr>
            <p:cNvPr id="339" name="Elbow Connector 94"/>
            <p:cNvCxnSpPr>
              <a:stCxn id="340" idx="1"/>
              <a:endCxn id="327" idx="1"/>
            </p:cNvCxnSpPr>
            <p:nvPr/>
          </p:nvCxnSpPr>
          <p:spPr>
            <a:xfrm rot="10800000">
              <a:off x="7883280" y="3760200"/>
              <a:ext cx="1536480" cy="2092320"/>
            </a:xfrm>
            <a:prstGeom prst="bentConnector3">
              <a:avLst>
                <a:gd name="adj1" fmla="val 114858"/>
              </a:avLst>
            </a:prstGeom>
            <a:ln w="31750">
              <a:solidFill>
                <a:srgbClr val="4472C4"/>
              </a:solidFill>
              <a:tailEnd type="triangle" w="med" len="med"/>
            </a:ln>
          </p:spPr>
        </p:cxnSp>
        <p:cxnSp>
          <p:nvCxnSpPr>
            <p:cNvPr id="341" name="Elbow Connector 95"/>
            <p:cNvCxnSpPr>
              <a:stCxn id="338" idx="0"/>
              <a:endCxn id="335" idx="3"/>
            </p:cNvCxnSpPr>
            <p:nvPr/>
          </p:nvCxnSpPr>
          <p:spPr>
            <a:xfrm rot="16200000" flipV="1">
              <a:off x="9347400" y="4035960"/>
              <a:ext cx="260640" cy="970200"/>
            </a:xfrm>
            <a:prstGeom prst="bentConnector2">
              <a:avLst/>
            </a:prstGeom>
            <a:ln w="31750">
              <a:solidFill>
                <a:srgbClr val="4472C4"/>
              </a:solidFill>
              <a:tailEnd type="triangle" w="med" len="med"/>
            </a:ln>
          </p:spPr>
        </p:cxnSp>
        <p:cxnSp>
          <p:nvCxnSpPr>
            <p:cNvPr id="342" name="Straight Arrow Connector 98"/>
            <p:cNvCxnSpPr>
              <a:stCxn id="327" idx="2"/>
              <a:endCxn id="335" idx="0"/>
            </p:cNvCxnSpPr>
            <p:nvPr/>
          </p:nvCxnSpPr>
          <p:spPr>
            <a:xfrm>
              <a:off x="8420040" y="3944160"/>
              <a:ext cx="5760" cy="229320"/>
            </a:xfrm>
            <a:prstGeom prst="straightConnector1">
              <a:avLst/>
            </a:prstGeom>
            <a:ln w="31750">
              <a:solidFill>
                <a:srgbClr val="4472C4"/>
              </a:solidFill>
              <a:tailEnd type="triangle" w="med" len="med"/>
            </a:ln>
          </p:spPr>
        </p:cxnSp>
        <p:cxnSp>
          <p:nvCxnSpPr>
            <p:cNvPr id="343" name="Straight Arrow Connector 101"/>
            <p:cNvCxnSpPr>
              <a:stCxn id="335" idx="2"/>
              <a:endCxn id="336" idx="0"/>
            </p:cNvCxnSpPr>
            <p:nvPr/>
          </p:nvCxnSpPr>
          <p:spPr>
            <a:xfrm flipH="1">
              <a:off x="8422200" y="4608720"/>
              <a:ext cx="3600" cy="155880"/>
            </a:xfrm>
            <a:prstGeom prst="straightConnector1">
              <a:avLst/>
            </a:prstGeom>
            <a:ln w="31750">
              <a:solidFill>
                <a:srgbClr val="4472C4"/>
              </a:solidFill>
              <a:tailEnd type="triangle" w="med" len="med"/>
            </a:ln>
          </p:spPr>
        </p:cxnSp>
        <p:sp>
          <p:nvSpPr>
            <p:cNvPr id="338" name="Diamond 120"/>
            <p:cNvSpPr/>
            <p:nvPr/>
          </p:nvSpPr>
          <p:spPr>
            <a:xfrm>
              <a:off x="9413640" y="465120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sp>
          <p:nvSpPr>
            <p:cNvPr id="344" name="TextBox 122"/>
            <p:cNvSpPr/>
            <p:nvPr/>
          </p:nvSpPr>
          <p:spPr>
            <a:xfrm>
              <a:off x="9917280" y="433656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5" name="TextBox 123"/>
            <p:cNvSpPr/>
            <p:nvPr/>
          </p:nvSpPr>
          <p:spPr>
            <a:xfrm>
              <a:off x="10430280" y="576216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0" name="Diamond 124"/>
            <p:cNvSpPr/>
            <p:nvPr/>
          </p:nvSpPr>
          <p:spPr>
            <a:xfrm>
              <a:off x="9419760" y="551484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&lt;tr&gt;++?</a:t>
              </a:r>
              <a:endParaRPr lang="en-IN" sz="1000" b="0" strike="noStrike" spc="-1">
                <a:solidFill>
                  <a:srgbClr val="000000"/>
                </a:solidFill>
                <a:latin typeface="Arial"/>
              </a:endParaRPr>
            </a:p>
          </p:txBody>
        </p:sp>
        <p:sp>
          <p:nvSpPr>
            <p:cNvPr id="346" name="TextBox 126"/>
            <p:cNvSpPr/>
            <p:nvPr/>
          </p:nvSpPr>
          <p:spPr>
            <a:xfrm>
              <a:off x="9952920" y="519048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7" name="TextBox 127"/>
            <p:cNvSpPr/>
            <p:nvPr/>
          </p:nvSpPr>
          <p:spPr>
            <a:xfrm>
              <a:off x="9279000" y="575424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8" name="TextBox 129"/>
            <p:cNvSpPr/>
            <p:nvPr/>
          </p:nvSpPr>
          <p:spPr>
            <a:xfrm>
              <a:off x="9059400" y="414864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49" name="TextBox 130"/>
            <p:cNvSpPr/>
            <p:nvPr/>
          </p:nvSpPr>
          <p:spPr>
            <a:xfrm>
              <a:off x="7962840" y="5591160"/>
              <a:ext cx="56808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Row++</a:t>
              </a:r>
              <a:endParaRPr lang="en-IN" sz="1100" b="0" strike="noStrike" spc="-1">
                <a:solidFill>
                  <a:srgbClr val="000000"/>
                </a:solidFill>
                <a:latin typeface="Arial"/>
              </a:endParaRPr>
            </a:p>
          </p:txBody>
        </p:sp>
        <p:cxnSp>
          <p:nvCxnSpPr>
            <p:cNvPr id="350" name="Straight Arrow Connector 132"/>
            <p:cNvCxnSpPr>
              <a:stCxn id="340" idx="3"/>
            </p:cNvCxnSpPr>
            <p:nvPr/>
          </p:nvCxnSpPr>
          <p:spPr>
            <a:xfrm>
              <a:off x="10517040" y="5852520"/>
              <a:ext cx="191160" cy="360"/>
            </a:xfrm>
            <a:prstGeom prst="straightConnector1">
              <a:avLst/>
            </a:prstGeom>
            <a:ln w="31750">
              <a:solidFill>
                <a:srgbClr val="4472C4"/>
              </a:solidFill>
              <a:tailEnd type="triangle" w="med" len="med"/>
            </a:ln>
          </p:spPr>
        </p:cxnSp>
        <p:cxnSp>
          <p:nvCxnSpPr>
            <p:cNvPr id="351" name="Straight Arrow Connector 166"/>
            <p:cNvCxnSpPr/>
            <p:nvPr/>
          </p:nvCxnSpPr>
          <p:spPr>
            <a:xfrm>
              <a:off x="9962280" y="5326920"/>
              <a:ext cx="6480" cy="187920"/>
            </a:xfrm>
            <a:prstGeom prst="straightConnector1">
              <a:avLst/>
            </a:prstGeom>
            <a:ln w="31750">
              <a:solidFill>
                <a:srgbClr val="4472C4"/>
              </a:solidFill>
              <a:tailEnd type="triangle" w="med" len="med"/>
            </a:ln>
          </p:spPr>
        </p:cxnSp>
        <p:sp>
          <p:nvSpPr>
            <p:cNvPr id="352" name="Rounded Rectangle 178"/>
            <p:cNvSpPr/>
            <p:nvPr/>
          </p:nvSpPr>
          <p:spPr>
            <a:xfrm>
              <a:off x="10707840" y="562716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dataframe df w/ data</a:t>
              </a:r>
              <a:endParaRPr lang="en-IN" sz="1200" b="0" strike="noStrike" spc="-1">
                <a:solidFill>
                  <a:srgbClr val="000000"/>
                </a:solidFill>
                <a:latin typeface="Arial"/>
              </a:endParaRPr>
            </a:p>
          </p:txBody>
        </p:sp>
        <p:sp>
          <p:nvSpPr>
            <p:cNvPr id="353" name="Rounded Rectangle 194"/>
            <p:cNvSpPr/>
            <p:nvPr/>
          </p:nvSpPr>
          <p:spPr>
            <a:xfrm>
              <a:off x="6351840" y="3397680"/>
              <a:ext cx="4253040" cy="2792880"/>
            </a:xfrm>
            <a:prstGeom prst="roundRect">
              <a:avLst>
                <a:gd name="adj" fmla="val 16667"/>
              </a:avLst>
            </a:prstGeom>
            <a:noFill/>
            <a:ln>
              <a:solidFill>
                <a:srgbClr val="ED7D31">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AFABAB"/>
                  </a:solidFill>
                  <a:latin typeface="Calibri"/>
                </a:rPr>
                <a:t>Row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sp>
          <p:nvSpPr>
            <p:cNvPr id="354" name="Rounded Rectangle 195"/>
            <p:cNvSpPr/>
            <p:nvPr/>
          </p:nvSpPr>
          <p:spPr>
            <a:xfrm>
              <a:off x="7722360" y="4136760"/>
              <a:ext cx="4267440" cy="1296360"/>
            </a:xfrm>
            <a:prstGeom prst="roundRect">
              <a:avLst>
                <a:gd name="adj" fmla="val 16667"/>
              </a:avLst>
            </a:prstGeom>
            <a:noFill/>
            <a:ln>
              <a:solidFill>
                <a:srgbClr val="0070C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rgbClr val="AFABAB"/>
                  </a:solidFill>
                  <a:latin typeface="Calibri"/>
                </a:rPr>
                <a:t>Column</a:t>
              </a:r>
              <a:endParaRPr lang="en-IN" sz="1800" b="0" strike="noStrike" spc="-1">
                <a:solidFill>
                  <a:srgbClr val="000000"/>
                </a:solidFill>
                <a:latin typeface="Arial"/>
              </a:endParaRPr>
            </a:p>
            <a:p>
              <a:pPr algn="r">
                <a:lnSpc>
                  <a:spcPct val="100000"/>
                </a:lnSpc>
              </a:pP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55" name="Group 17"/>
          <p:cNvGrpSpPr/>
          <p:nvPr/>
        </p:nvGrpSpPr>
        <p:grpSpPr>
          <a:xfrm>
            <a:off x="6246360" y="466560"/>
            <a:ext cx="4180680" cy="2593800"/>
            <a:chOff x="6246360" y="466560"/>
            <a:chExt cx="4180680" cy="2593800"/>
          </a:xfrm>
        </p:grpSpPr>
        <p:sp>
          <p:nvSpPr>
            <p:cNvPr id="356" name="Snip and Round Single Corner of Rectangle 4"/>
            <p:cNvSpPr/>
            <p:nvPr/>
          </p:nvSpPr>
          <p:spPr>
            <a:xfrm>
              <a:off x="7683480" y="466560"/>
              <a:ext cx="1019880" cy="4010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get HTML page</a:t>
              </a:r>
              <a:endParaRPr lang="en-IN" sz="1200" b="0" strike="noStrike" spc="-1">
                <a:solidFill>
                  <a:srgbClr val="000000"/>
                </a:solidFill>
                <a:latin typeface="Arial"/>
              </a:endParaRPr>
            </a:p>
          </p:txBody>
        </p:sp>
        <p:sp>
          <p:nvSpPr>
            <p:cNvPr id="357" name="Rectangle 6"/>
            <p:cNvSpPr/>
            <p:nvPr/>
          </p:nvSpPr>
          <p:spPr>
            <a:xfrm>
              <a:off x="7559280" y="1020600"/>
              <a:ext cx="1271880" cy="5486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Parse data using BeautifulSoup</a:t>
              </a:r>
              <a:endParaRPr lang="en-IN" sz="1200" b="0" strike="noStrike" spc="-1">
                <a:solidFill>
                  <a:srgbClr val="000000"/>
                </a:solidFill>
                <a:latin typeface="Arial"/>
              </a:endParaRPr>
            </a:p>
          </p:txBody>
        </p:sp>
        <p:sp>
          <p:nvSpPr>
            <p:cNvPr id="358" name="Rectangle 7"/>
            <p:cNvSpPr/>
            <p:nvPr/>
          </p:nvSpPr>
          <p:spPr>
            <a:xfrm>
              <a:off x="7321680" y="1722600"/>
              <a:ext cx="1748520" cy="37476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.find_all(table)[#]</a:t>
              </a:r>
              <a:endParaRPr lang="en-IN" sz="1200" b="0" strike="noStrike" spc="-1">
                <a:solidFill>
                  <a:srgbClr val="000000"/>
                </a:solidFill>
                <a:latin typeface="Arial"/>
              </a:endParaRPr>
            </a:p>
          </p:txBody>
        </p:sp>
        <p:sp>
          <p:nvSpPr>
            <p:cNvPr id="359" name="Rectangle 8"/>
            <p:cNvSpPr/>
            <p:nvPr/>
          </p:nvSpPr>
          <p:spPr>
            <a:xfrm>
              <a:off x="7657200" y="226476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&lt;th&gt;</a:t>
              </a:r>
              <a:endParaRPr lang="en-IN" sz="1100" b="0" strike="noStrike" spc="-1">
                <a:solidFill>
                  <a:srgbClr val="000000"/>
                </a:solidFill>
                <a:latin typeface="Arial"/>
              </a:endParaRPr>
            </a:p>
          </p:txBody>
        </p:sp>
        <p:cxnSp>
          <p:nvCxnSpPr>
            <p:cNvPr id="360" name="Straight Arrow Connector 27"/>
            <p:cNvCxnSpPr>
              <a:stCxn id="356" idx="2"/>
              <a:endCxn id="357" idx="0"/>
            </p:cNvCxnSpPr>
            <p:nvPr/>
          </p:nvCxnSpPr>
          <p:spPr>
            <a:xfrm>
              <a:off x="8193240" y="867600"/>
              <a:ext cx="2160" cy="153360"/>
            </a:xfrm>
            <a:prstGeom prst="straightConnector1">
              <a:avLst/>
            </a:prstGeom>
            <a:ln w="31750">
              <a:solidFill>
                <a:srgbClr val="4472C4"/>
              </a:solidFill>
              <a:tailEnd type="triangle" w="med" len="med"/>
            </a:ln>
          </p:spPr>
        </p:cxnSp>
        <p:cxnSp>
          <p:nvCxnSpPr>
            <p:cNvPr id="361" name="Straight Arrow Connector 28"/>
            <p:cNvCxnSpPr>
              <a:stCxn id="357" idx="2"/>
              <a:endCxn id="358" idx="0"/>
            </p:cNvCxnSpPr>
            <p:nvPr/>
          </p:nvCxnSpPr>
          <p:spPr>
            <a:xfrm>
              <a:off x="8195040" y="1569240"/>
              <a:ext cx="1080" cy="153720"/>
            </a:xfrm>
            <a:prstGeom prst="straightConnector1">
              <a:avLst/>
            </a:prstGeom>
            <a:ln w="31750">
              <a:solidFill>
                <a:srgbClr val="4472C4"/>
              </a:solidFill>
              <a:tailEnd type="triangle" w="med" len="med"/>
            </a:ln>
          </p:spPr>
        </p:cxnSp>
        <p:cxnSp>
          <p:nvCxnSpPr>
            <p:cNvPr id="362" name="Straight Arrow Connector 31"/>
            <p:cNvCxnSpPr>
              <a:stCxn id="358" idx="2"/>
              <a:endCxn id="359" idx="0"/>
            </p:cNvCxnSpPr>
            <p:nvPr/>
          </p:nvCxnSpPr>
          <p:spPr>
            <a:xfrm flipH="1">
              <a:off x="8193600" y="2097360"/>
              <a:ext cx="2520" cy="167760"/>
            </a:xfrm>
            <a:prstGeom prst="straightConnector1">
              <a:avLst/>
            </a:prstGeom>
            <a:ln w="31750">
              <a:solidFill>
                <a:srgbClr val="4472C4"/>
              </a:solidFill>
              <a:tailEnd type="triangle" w="med" len="med"/>
            </a:ln>
          </p:spPr>
        </p:cxnSp>
        <p:cxnSp>
          <p:nvCxnSpPr>
            <p:cNvPr id="363" name="Straight Arrow Connector 37"/>
            <p:cNvCxnSpPr>
              <a:stCxn id="359" idx="3"/>
            </p:cNvCxnSpPr>
            <p:nvPr/>
          </p:nvCxnSpPr>
          <p:spPr>
            <a:xfrm>
              <a:off x="8730360" y="2448000"/>
              <a:ext cx="590040" cy="12240"/>
            </a:xfrm>
            <a:prstGeom prst="straightConnector1">
              <a:avLst/>
            </a:prstGeom>
            <a:ln w="31750">
              <a:solidFill>
                <a:srgbClr val="4472C4"/>
              </a:solidFill>
              <a:tailEnd type="triangle" w="med" len="med"/>
            </a:ln>
          </p:spPr>
        </p:cxnSp>
        <p:sp>
          <p:nvSpPr>
            <p:cNvPr id="364" name="Rounded Rectangle 175"/>
            <p:cNvSpPr/>
            <p:nvPr/>
          </p:nvSpPr>
          <p:spPr>
            <a:xfrm>
              <a:off x="6246360" y="260928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Empty dataframe df</a:t>
              </a:r>
              <a:endParaRPr lang="en-IN" sz="1200" b="0" strike="noStrike" spc="-1">
                <a:solidFill>
                  <a:srgbClr val="000000"/>
                </a:solidFill>
                <a:latin typeface="Arial"/>
              </a:endParaRPr>
            </a:p>
          </p:txBody>
        </p:sp>
        <p:cxnSp>
          <p:nvCxnSpPr>
            <p:cNvPr id="365" name="Elbow Connector 177"/>
            <p:cNvCxnSpPr>
              <a:stCxn id="364" idx="0"/>
              <a:endCxn id="359" idx="1"/>
            </p:cNvCxnSpPr>
            <p:nvPr/>
          </p:nvCxnSpPr>
          <p:spPr>
            <a:xfrm rot="5400000" flipH="1" flipV="1">
              <a:off x="7169400" y="2121480"/>
              <a:ext cx="161640" cy="814680"/>
            </a:xfrm>
            <a:prstGeom prst="bentConnector2">
              <a:avLst/>
            </a:prstGeom>
            <a:ln w="31750">
              <a:solidFill>
                <a:srgbClr val="ED7D31">
                  <a:lumMod val="50000"/>
                </a:srgbClr>
              </a:solidFill>
              <a:tailEnd type="triangle" w="med" len="med"/>
            </a:ln>
          </p:spPr>
        </p:cxnSp>
        <p:sp>
          <p:nvSpPr>
            <p:cNvPr id="366" name="TextBox 196"/>
            <p:cNvSpPr/>
            <p:nvPr/>
          </p:nvSpPr>
          <p:spPr>
            <a:xfrm>
              <a:off x="9072360" y="1737000"/>
              <a:ext cx="13546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In our case # was 2</a:t>
              </a:r>
              <a:endParaRPr lang="en-IN" sz="1200" b="0" strike="noStrike" spc="-1">
                <a:solidFill>
                  <a:srgbClr val="000000"/>
                </a:solidFill>
                <a:latin typeface="Arial"/>
              </a:endParaRPr>
            </a:p>
          </p:txBody>
        </p:sp>
      </p:grpSp>
      <p:sp>
        <p:nvSpPr>
          <p:cNvPr id="4" name="PlaceHolder 3"/>
          <p:cNvSpPr>
            <a:spLocks noGrp="1"/>
          </p:cNvSpPr>
          <p:nvPr>
            <p:ph type="sldNum" idx="11"/>
          </p:nvPr>
        </p:nvSpPr>
        <p:spPr/>
        <p:txBody>
          <a:bodyPr/>
          <a:lstStyle/>
          <a:p>
            <a:fld id="{5643A826-001B-41FB-91D0-B461C6795D6A}" type="slidenum">
              <a:t>10</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anim calcmode="lin" valueType="num">
                                      <p:cBhvr additive="repl">
                                        <p:cTn id="7" dur="500" fill="hold"/>
                                        <p:tgtEl>
                                          <p:spTgt spid="318">
                                            <p:txEl>
                                              <p:pRg st="0" end="0"/>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3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8">
                                            <p:txEl>
                                              <p:pRg st="1" end="1"/>
                                            </p:txEl>
                                          </p:spTgt>
                                        </p:tgtEl>
                                        <p:attrNameLst>
                                          <p:attrName>style.visibility</p:attrName>
                                        </p:attrNameLst>
                                      </p:cBhvr>
                                      <p:to>
                                        <p:strVal val="visible"/>
                                      </p:to>
                                    </p:set>
                                    <p:anim calcmode="lin" valueType="num">
                                      <p:cBhvr additive="repl">
                                        <p:cTn id="13" dur="500" fill="hold"/>
                                        <p:tgtEl>
                                          <p:spTgt spid="318">
                                            <p:txEl>
                                              <p:pRg st="1" end="1"/>
                                            </p:txEl>
                                          </p:spTgt>
                                        </p:tgtEl>
                                        <p:attrNameLst>
                                          <p:attrName>ppt_x</p:attrName>
                                        </p:attrNameLst>
                                      </p:cBhvr>
                                      <p:tavLst>
                                        <p:tav tm="0">
                                          <p:val>
                                            <p:strVal val="#ppt_x"/>
                                          </p:val>
                                        </p:tav>
                                        <p:tav tm="100000">
                                          <p:val>
                                            <p:strVal val="#ppt_x"/>
                                          </p:val>
                                        </p:tav>
                                      </p:tavLst>
                                    </p:anim>
                                    <p:anim calcmode="lin" valueType="num">
                                      <p:cBhvr additive="repl">
                                        <p:cTn id="14" dur="500" fill="hold"/>
                                        <p:tgtEl>
                                          <p:spTgt spid="3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8">
                                            <p:txEl>
                                              <p:pRg st="2" end="2"/>
                                            </p:txEl>
                                          </p:spTgt>
                                        </p:tgtEl>
                                        <p:attrNameLst>
                                          <p:attrName>style.visibility</p:attrName>
                                        </p:attrNameLst>
                                      </p:cBhvr>
                                      <p:to>
                                        <p:strVal val="visible"/>
                                      </p:to>
                                    </p:set>
                                    <p:anim calcmode="lin" valueType="num">
                                      <p:cBhvr additive="repl">
                                        <p:cTn id="19" dur="500" fill="hold"/>
                                        <p:tgtEl>
                                          <p:spTgt spid="318">
                                            <p:txEl>
                                              <p:pRg st="2" end="2"/>
                                            </p:txEl>
                                          </p:spTgt>
                                        </p:tgtEl>
                                        <p:attrNameLst>
                                          <p:attrName>ppt_x</p:attrName>
                                        </p:attrNameLst>
                                      </p:cBhvr>
                                      <p:tavLst>
                                        <p:tav tm="0">
                                          <p:val>
                                            <p:strVal val="#ppt_x"/>
                                          </p:val>
                                        </p:tav>
                                        <p:tav tm="100000">
                                          <p:val>
                                            <p:strVal val="#ppt_x"/>
                                          </p:val>
                                        </p:tav>
                                      </p:tavLst>
                                    </p:anim>
                                    <p:anim calcmode="lin" valueType="num">
                                      <p:cBhvr additive="repl">
                                        <p:cTn id="20" dur="500" fill="hold"/>
                                        <p:tgtEl>
                                          <p:spTgt spid="318">
                                            <p:txEl>
                                              <p:pRg st="2" end="2"/>
                                            </p:txEl>
                                          </p:spTgt>
                                        </p:tgtEl>
                                        <p:attrNameLst>
                                          <p:attrName>ppt_y</p:attrName>
                                        </p:attrNameLst>
                                      </p:cBhvr>
                                      <p:tavLst>
                                        <p:tav tm="0">
                                          <p:val>
                                            <p:strVal val="1+#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355"/>
                                        </p:tgtEl>
                                        <p:attrNameLst>
                                          <p:attrName>style.visibility</p:attrName>
                                        </p:attrNameLst>
                                      </p:cBhvr>
                                      <p:to>
                                        <p:strVal val="visible"/>
                                      </p:to>
                                    </p:set>
                                    <p:animEffect transition="in" filter="wipe(up)">
                                      <p:cBhvr additive="repl">
                                        <p:cTn id="23" dur="500"/>
                                        <p:tgtEl>
                                          <p:spTgt spid="35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18">
                                            <p:txEl>
                                              <p:pRg st="3" end="3"/>
                                            </p:txEl>
                                          </p:spTgt>
                                        </p:tgtEl>
                                        <p:attrNameLst>
                                          <p:attrName>style.visibility</p:attrName>
                                        </p:attrNameLst>
                                      </p:cBhvr>
                                      <p:to>
                                        <p:strVal val="visible"/>
                                      </p:to>
                                    </p:set>
                                    <p:anim calcmode="lin" valueType="num">
                                      <p:cBhvr additive="repl">
                                        <p:cTn id="28" dur="500" fill="hold"/>
                                        <p:tgtEl>
                                          <p:spTgt spid="318">
                                            <p:txEl>
                                              <p:pRg st="3" end="3"/>
                                            </p:txEl>
                                          </p:spTgt>
                                        </p:tgtEl>
                                        <p:attrNameLst>
                                          <p:attrName>ppt_x</p:attrName>
                                        </p:attrNameLst>
                                      </p:cBhvr>
                                      <p:tavLst>
                                        <p:tav tm="0">
                                          <p:val>
                                            <p:strVal val="#ppt_x"/>
                                          </p:val>
                                        </p:tav>
                                        <p:tav tm="100000">
                                          <p:val>
                                            <p:strVal val="#ppt_x"/>
                                          </p:val>
                                        </p:tav>
                                      </p:tavLst>
                                    </p:anim>
                                    <p:anim calcmode="lin" valueType="num">
                                      <p:cBhvr additive="repl">
                                        <p:cTn id="29" dur="500" fill="hold"/>
                                        <p:tgtEl>
                                          <p:spTgt spid="318">
                                            <p:txEl>
                                              <p:pRg st="3" end="3"/>
                                            </p:txEl>
                                          </p:spTgt>
                                        </p:tgtEl>
                                        <p:attrNameLst>
                                          <p:attrName>ppt_y</p:attrName>
                                        </p:attrNameLst>
                                      </p:cBhvr>
                                      <p:tavLst>
                                        <p:tav tm="0">
                                          <p:val>
                                            <p:strVal val="1+#ppt_h/2"/>
                                          </p:val>
                                        </p:tav>
                                        <p:tav tm="100000">
                                          <p:val>
                                            <p:strVal val="#ppt_y"/>
                                          </p:val>
                                        </p:tav>
                                      </p:tavLst>
                                    </p:anim>
                                  </p:childTnLst>
                                </p:cTn>
                              </p:par>
                              <p:par>
                                <p:cTn id="30" presetID="22" presetClass="entr" presetSubtype="1" fill="hold" nodeType="with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wipe(up)">
                                      <p:cBhvr additive="repl">
                                        <p:cTn id="32" dur="500"/>
                                        <p:tgtEl>
                                          <p:spTgt spid="32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8">
                                            <p:txEl>
                                              <p:pRg st="4" end="4"/>
                                            </p:txEl>
                                          </p:spTgt>
                                        </p:tgtEl>
                                        <p:attrNameLst>
                                          <p:attrName>style.visibility</p:attrName>
                                        </p:attrNameLst>
                                      </p:cBhvr>
                                      <p:to>
                                        <p:strVal val="visible"/>
                                      </p:to>
                                    </p:set>
                                    <p:anim calcmode="lin" valueType="num">
                                      <p:cBhvr additive="repl">
                                        <p:cTn id="37" dur="500" fill="hold"/>
                                        <p:tgtEl>
                                          <p:spTgt spid="318">
                                            <p:txEl>
                                              <p:pRg st="4" end="4"/>
                                            </p:txEl>
                                          </p:spTgt>
                                        </p:tgtEl>
                                        <p:attrNameLst>
                                          <p:attrName>ppt_x</p:attrName>
                                        </p:attrNameLst>
                                      </p:cBhvr>
                                      <p:tavLst>
                                        <p:tav tm="0">
                                          <p:val>
                                            <p:strVal val="#ppt_x"/>
                                          </p:val>
                                        </p:tav>
                                        <p:tav tm="100000">
                                          <p:val>
                                            <p:strVal val="#ppt_x"/>
                                          </p:val>
                                        </p:tav>
                                      </p:tavLst>
                                    </p:anim>
                                    <p:anim calcmode="lin" valueType="num">
                                      <p:cBhvr additive="repl">
                                        <p:cTn id="38" dur="500" fill="hold"/>
                                        <p:tgtEl>
                                          <p:spTgt spid="3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8">
                                            <p:txEl>
                                              <p:pRg st="5" end="5"/>
                                            </p:txEl>
                                          </p:spTgt>
                                        </p:tgtEl>
                                        <p:attrNameLst>
                                          <p:attrName>style.visibility</p:attrName>
                                        </p:attrNameLst>
                                      </p:cBhvr>
                                      <p:to>
                                        <p:strVal val="visible"/>
                                      </p:to>
                                    </p:set>
                                    <p:anim calcmode="lin" valueType="num">
                                      <p:cBhvr additive="repl">
                                        <p:cTn id="43" dur="500" fill="hold"/>
                                        <p:tgtEl>
                                          <p:spTgt spid="318">
                                            <p:txEl>
                                              <p:pRg st="5" end="5"/>
                                            </p:txEl>
                                          </p:spTgt>
                                        </p:tgtEl>
                                        <p:attrNameLst>
                                          <p:attrName>ppt_x</p:attrName>
                                        </p:attrNameLst>
                                      </p:cBhvr>
                                      <p:tavLst>
                                        <p:tav tm="0">
                                          <p:val>
                                            <p:strVal val="#ppt_x"/>
                                          </p:val>
                                        </p:tav>
                                        <p:tav tm="100000">
                                          <p:val>
                                            <p:strVal val="#ppt_x"/>
                                          </p:val>
                                        </p:tav>
                                      </p:tavLst>
                                    </p:anim>
                                    <p:anim calcmode="lin" valueType="num">
                                      <p:cBhvr additive="repl">
                                        <p:cTn id="44" dur="500" fill="hold"/>
                                        <p:tgtEl>
                                          <p:spTgt spid="318">
                                            <p:txEl>
                                              <p:pRg st="5" end="5"/>
                                            </p:txEl>
                                          </p:spTgt>
                                        </p:tgtEl>
                                        <p:attrNameLst>
                                          <p:attrName>ppt_y</p:attrName>
                                        </p:attrNameLst>
                                      </p:cBhvr>
                                      <p:tavLst>
                                        <p:tav tm="0">
                                          <p:val>
                                            <p:strVal val="1+#ppt_h/2"/>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334"/>
                                        </p:tgtEl>
                                        <p:attrNameLst>
                                          <p:attrName>style.visibility</p:attrName>
                                        </p:attrNameLst>
                                      </p:cBhvr>
                                      <p:to>
                                        <p:strVal val="visible"/>
                                      </p:to>
                                    </p:set>
                                    <p:animEffect transition="in" filter="wipe(up)">
                                      <p:cBhvr additive="repl">
                                        <p:cTn id="47"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67" name="PlaceHolder 1"/>
          <p:cNvSpPr>
            <a:spLocks noGrp="1"/>
          </p:cNvSpPr>
          <p:nvPr>
            <p:ph/>
          </p:nvPr>
        </p:nvSpPr>
        <p:spPr>
          <a:xfrm>
            <a:off x="767880" y="1437120"/>
            <a:ext cx="3965400" cy="5035320"/>
          </a:xfrm>
          <a:prstGeom prst="rect">
            <a:avLst/>
          </a:prstGeom>
          <a:noFill/>
          <a:ln w="0">
            <a:noFill/>
          </a:ln>
        </p:spPr>
        <p:txBody>
          <a:bodyPr lIns="90000" tIns="45000" rIns="90000" bIns="45000" anchor="t">
            <a:noAutofit/>
          </a:bodyPr>
          <a:lstStyle/>
          <a:p>
            <a:pPr marL="457200" indent="-457200">
              <a:lnSpc>
                <a:spcPct val="100000"/>
              </a:lnSpc>
              <a:buClr>
                <a:srgbClr val="000000"/>
              </a:buClr>
              <a:buFont typeface="Calibri Light"/>
              <a:buAutoNum type="arabicPeriod"/>
            </a:pPr>
            <a:r>
              <a:rPr lang="en-US" sz="2400" b="0" strike="noStrike" spc="-1">
                <a:solidFill>
                  <a:srgbClr val="000000"/>
                </a:solidFill>
                <a:latin typeface="Calibri"/>
              </a:rPr>
              <a:t>The data has NULL values</a:t>
            </a:r>
            <a:endParaRPr lang="en-US" sz="2400" b="0" strike="noStrike" spc="-1">
              <a:solidFill>
                <a:srgbClr val="000000"/>
              </a:solidFill>
              <a:latin typeface="Calibri"/>
              <a:ea typeface="PingFang SC"/>
            </a:endParaRP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NULL values in Landing pad are removed </a:t>
            </a: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Orbital types</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Calculate Number of launches on each site</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Consolidate the mission outcome </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Classify the mission outcome as a success (1) or failure(0)</a:t>
            </a:r>
            <a:endParaRPr lang="en-US" sz="2400" b="0" strike="noStrike" spc="-1">
              <a:solidFill>
                <a:srgbClr val="000000"/>
              </a:solidFill>
              <a:latin typeface="Calibri"/>
              <a:ea typeface="PingFang SC"/>
            </a:endParaRPr>
          </a:p>
          <a:p>
            <a:pPr indent="0">
              <a:lnSpc>
                <a:spcPct val="100000"/>
              </a:lnSpc>
              <a:buNone/>
            </a:pPr>
            <a:endParaRPr lang="en-US" sz="2400" b="0" strike="noStrike" spc="-1">
              <a:solidFill>
                <a:srgbClr val="000000"/>
              </a:solidFill>
              <a:latin typeface="Calibri"/>
              <a:ea typeface="PingFang SC"/>
            </a:endParaRPr>
          </a:p>
          <a:p>
            <a:pPr indent="0">
              <a:lnSpc>
                <a:spcPct val="100000"/>
              </a:lnSpc>
              <a:buNone/>
            </a:pPr>
            <a:endParaRPr lang="en-US" sz="1800" b="0" strike="noStrike" spc="-1">
              <a:solidFill>
                <a:srgbClr val="000000"/>
              </a:solidFill>
              <a:latin typeface="Calibri"/>
              <a:ea typeface="PingFang SC"/>
            </a:endParaRPr>
          </a:p>
        </p:txBody>
      </p:sp>
      <p:sp>
        <p:nvSpPr>
          <p:cNvPr id="3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Wrangling</a:t>
            </a:r>
            <a:endParaRPr lang="en-IN" sz="4000" b="0" strike="noStrike" spc="-1">
              <a:solidFill>
                <a:srgbClr val="000000"/>
              </a:solidFill>
              <a:latin typeface="Arial"/>
            </a:endParaRPr>
          </a:p>
        </p:txBody>
      </p:sp>
      <p:grpSp>
        <p:nvGrpSpPr>
          <p:cNvPr id="369" name="Group 5"/>
          <p:cNvGrpSpPr/>
          <p:nvPr/>
        </p:nvGrpSpPr>
        <p:grpSpPr>
          <a:xfrm>
            <a:off x="5492160" y="1446120"/>
            <a:ext cx="2899440" cy="713880"/>
            <a:chOff x="5492160" y="1446120"/>
            <a:chExt cx="2899440" cy="713880"/>
          </a:xfrm>
        </p:grpSpPr>
        <p:pic>
          <p:nvPicPr>
            <p:cNvPr id="370" name="Picture 1"/>
            <p:cNvPicPr/>
            <p:nvPr/>
          </p:nvPicPr>
          <p:blipFill>
            <a:blip r:embed="rId4"/>
            <a:srcRect l="1654" t="1836" b="90227"/>
            <a:stretch/>
          </p:blipFill>
          <p:spPr>
            <a:xfrm>
              <a:off x="5492160" y="1446120"/>
              <a:ext cx="2899440" cy="300600"/>
            </a:xfrm>
            <a:prstGeom prst="rect">
              <a:avLst/>
            </a:prstGeom>
            <a:ln w="0">
              <a:noFill/>
            </a:ln>
          </p:spPr>
        </p:pic>
        <p:pic>
          <p:nvPicPr>
            <p:cNvPr id="371" name="Picture 2"/>
            <p:cNvPicPr/>
            <p:nvPr/>
          </p:nvPicPr>
          <p:blipFill>
            <a:blip r:embed="rId4"/>
            <a:srcRect l="1654" t="63558" b="25519"/>
            <a:stretch/>
          </p:blipFill>
          <p:spPr>
            <a:xfrm>
              <a:off x="5492160" y="1746000"/>
              <a:ext cx="2899440" cy="414000"/>
            </a:xfrm>
            <a:prstGeom prst="rect">
              <a:avLst/>
            </a:prstGeom>
            <a:ln w="0">
              <a:noFill/>
            </a:ln>
          </p:spPr>
        </p:pic>
      </p:grpSp>
      <p:pic>
        <p:nvPicPr>
          <p:cNvPr id="372" name="Picture 6"/>
          <p:cNvPicPr/>
          <p:nvPr/>
        </p:nvPicPr>
        <p:blipFill>
          <a:blip r:embed="rId5"/>
          <a:srcRect l="3272"/>
          <a:stretch/>
        </p:blipFill>
        <p:spPr>
          <a:xfrm>
            <a:off x="5498280" y="2646000"/>
            <a:ext cx="2851920" cy="1196640"/>
          </a:xfrm>
          <a:prstGeom prst="rect">
            <a:avLst/>
          </a:prstGeom>
          <a:ln w="0">
            <a:noFill/>
          </a:ln>
        </p:spPr>
      </p:pic>
      <p:pic>
        <p:nvPicPr>
          <p:cNvPr id="373" name="Picture 8"/>
          <p:cNvPicPr/>
          <p:nvPr/>
        </p:nvPicPr>
        <p:blipFill>
          <a:blip r:embed="rId6"/>
          <a:stretch/>
        </p:blipFill>
        <p:spPr>
          <a:xfrm>
            <a:off x="9457200" y="1476720"/>
            <a:ext cx="2177640" cy="2438640"/>
          </a:xfrm>
          <a:prstGeom prst="rect">
            <a:avLst/>
          </a:prstGeom>
          <a:ln w="0">
            <a:noFill/>
          </a:ln>
        </p:spPr>
      </p:pic>
      <p:pic>
        <p:nvPicPr>
          <p:cNvPr id="374" name="Picture 10"/>
          <p:cNvPicPr/>
          <p:nvPr/>
        </p:nvPicPr>
        <p:blipFill>
          <a:blip r:embed="rId7"/>
          <a:stretch/>
        </p:blipFill>
        <p:spPr>
          <a:xfrm>
            <a:off x="5499720" y="3954960"/>
            <a:ext cx="4205880" cy="1923120"/>
          </a:xfrm>
          <a:prstGeom prst="rect">
            <a:avLst/>
          </a:prstGeom>
          <a:ln w="0">
            <a:noFill/>
          </a:ln>
        </p:spPr>
      </p:pic>
      <p:sp>
        <p:nvSpPr>
          <p:cNvPr id="375" name="TextBox 11"/>
          <p:cNvSpPr/>
          <p:nvPr/>
        </p:nvSpPr>
        <p:spPr>
          <a:xfrm>
            <a:off x="52106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1</a:t>
            </a:r>
            <a:endParaRPr lang="en-IN" sz="1800" b="0" strike="noStrike" spc="-1">
              <a:solidFill>
                <a:srgbClr val="000000"/>
              </a:solidFill>
              <a:latin typeface="Arial"/>
            </a:endParaRPr>
          </a:p>
        </p:txBody>
      </p:sp>
      <p:sp>
        <p:nvSpPr>
          <p:cNvPr id="376" name="TextBox 12"/>
          <p:cNvSpPr/>
          <p:nvPr/>
        </p:nvSpPr>
        <p:spPr>
          <a:xfrm>
            <a:off x="5231520" y="256788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2</a:t>
            </a:r>
            <a:endParaRPr lang="en-IN" sz="1800" b="0" strike="noStrike" spc="-1">
              <a:solidFill>
                <a:srgbClr val="000000"/>
              </a:solidFill>
              <a:latin typeface="Arial"/>
            </a:endParaRPr>
          </a:p>
        </p:txBody>
      </p:sp>
      <p:sp>
        <p:nvSpPr>
          <p:cNvPr id="377" name="TextBox 13"/>
          <p:cNvSpPr/>
          <p:nvPr/>
        </p:nvSpPr>
        <p:spPr>
          <a:xfrm>
            <a:off x="91508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3</a:t>
            </a:r>
            <a:endParaRPr lang="en-IN" sz="1800" b="0" strike="noStrike" spc="-1">
              <a:solidFill>
                <a:srgbClr val="000000"/>
              </a:solidFill>
              <a:latin typeface="Arial"/>
            </a:endParaRPr>
          </a:p>
        </p:txBody>
      </p:sp>
      <p:sp>
        <p:nvSpPr>
          <p:cNvPr id="378" name="TextBox 14"/>
          <p:cNvSpPr/>
          <p:nvPr/>
        </p:nvSpPr>
        <p:spPr>
          <a:xfrm>
            <a:off x="5244840" y="3912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4</a:t>
            </a:r>
            <a:endParaRPr lang="en-IN" sz="1800" b="0" strike="noStrike" spc="-1">
              <a:solidFill>
                <a:srgbClr val="000000"/>
              </a:solidFill>
              <a:latin typeface="Arial"/>
            </a:endParaRPr>
          </a:p>
        </p:txBody>
      </p:sp>
      <p:grpSp>
        <p:nvGrpSpPr>
          <p:cNvPr id="379" name="Group 17"/>
          <p:cNvGrpSpPr/>
          <p:nvPr/>
        </p:nvGrpSpPr>
        <p:grpSpPr>
          <a:xfrm>
            <a:off x="5433840" y="5964840"/>
            <a:ext cx="4508280" cy="676800"/>
            <a:chOff x="5433840" y="5964840"/>
            <a:chExt cx="4508280" cy="676800"/>
          </a:xfrm>
        </p:grpSpPr>
        <p:pic>
          <p:nvPicPr>
            <p:cNvPr id="380" name="Picture 15"/>
            <p:cNvPicPr/>
            <p:nvPr/>
          </p:nvPicPr>
          <p:blipFill>
            <a:blip r:embed="rId8"/>
            <a:stretch/>
          </p:blipFill>
          <p:spPr>
            <a:xfrm>
              <a:off x="5471280" y="5964840"/>
              <a:ext cx="4470840" cy="277920"/>
            </a:xfrm>
            <a:prstGeom prst="rect">
              <a:avLst/>
            </a:prstGeom>
            <a:ln w="0">
              <a:noFill/>
            </a:ln>
          </p:spPr>
        </p:pic>
        <p:pic>
          <p:nvPicPr>
            <p:cNvPr id="381" name="Picture 16"/>
            <p:cNvPicPr/>
            <p:nvPr/>
          </p:nvPicPr>
          <p:blipFill>
            <a:blip r:embed="rId9"/>
            <a:stretch/>
          </p:blipFill>
          <p:spPr>
            <a:xfrm>
              <a:off x="5433840" y="6243120"/>
              <a:ext cx="3977640" cy="398520"/>
            </a:xfrm>
            <a:prstGeom prst="rect">
              <a:avLst/>
            </a:prstGeom>
            <a:ln w="0">
              <a:noFill/>
            </a:ln>
          </p:spPr>
        </p:pic>
      </p:grpSp>
      <p:sp>
        <p:nvSpPr>
          <p:cNvPr id="382" name="TextBox 18"/>
          <p:cNvSpPr/>
          <p:nvPr/>
        </p:nvSpPr>
        <p:spPr>
          <a:xfrm>
            <a:off x="5192280" y="5820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5</a:t>
            </a:r>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B6CEF382-3BAC-47CF-8BDC-5949B4EBAB9E}" type="slidenum">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3"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Exploratory data analysis was done to get trends or correlations:</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Flight Number vs Launch Site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Payload vs Launch Site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Success Rate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Flight Number vs Orbit type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Payload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Launch Success Yearly trend</a:t>
            </a:r>
          </a:p>
          <a:p>
            <a:pPr indent="0">
              <a:lnSpc>
                <a:spcPct val="100000"/>
              </a:lnSpc>
              <a:spcBef>
                <a:spcPts val="1400"/>
              </a:spcBef>
              <a:buNone/>
            </a:pPr>
            <a:r>
              <a:rPr lang="en-US" sz="2200" b="0" strike="noStrike" spc="-1" dirty="0">
                <a:solidFill>
                  <a:schemeClr val="accent3">
                    <a:lumMod val="25000"/>
                  </a:schemeClr>
                </a:solidFill>
                <a:latin typeface="Abadi"/>
              </a:rPr>
              <a:t>Add the GitHub URL of your completed EDA with data visualization notebook, as an external reference and peer-review purpose</a:t>
            </a: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Data Visualization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0A9F94D9-5077-49BF-B21A-365BA3DC3209}" type="slidenum">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5" name="PlaceHolder 1"/>
          <p:cNvSpPr>
            <a:spLocks noGrp="1"/>
          </p:cNvSpPr>
          <p:nvPr>
            <p:ph/>
          </p:nvPr>
        </p:nvSpPr>
        <p:spPr>
          <a:xfrm>
            <a:off x="770040" y="180648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Using bullet point format, summarize the SQL queries you performed</a:t>
            </a:r>
            <a:endParaRPr lang="en-US" sz="2200" b="0" strike="noStrike" spc="-1" dirty="0">
              <a:solidFill>
                <a:srgbClr val="000000"/>
              </a:solidFill>
              <a:latin typeface="Calibri"/>
            </a:endParaRPr>
          </a:p>
          <a:p>
            <a:pPr indent="0">
              <a:lnSpc>
                <a:spcPct val="100000"/>
              </a:lnSpc>
              <a:spcBef>
                <a:spcPts val="1400"/>
              </a:spcBef>
              <a:buNone/>
            </a:pPr>
            <a:r>
              <a:rPr lang="en-US" sz="2200" b="0" strike="noStrike" spc="-1" dirty="0">
                <a:solidFill>
                  <a:schemeClr val="accent3">
                    <a:lumMod val="25000"/>
                  </a:schemeClr>
                </a:solidFill>
                <a:latin typeface="Abadi"/>
              </a:rPr>
              <a:t>Add the GitHub URL of your completed EDA with SQL notebook, as an external reference and peer-review purpose</a:t>
            </a:r>
          </a:p>
          <a:p>
            <a:pPr indent="0">
              <a:lnSpc>
                <a:spcPct val="100000"/>
              </a:lnSpc>
              <a:spcBef>
                <a:spcPts val="1400"/>
              </a:spcBef>
              <a:buNone/>
            </a:pPr>
            <a:r>
              <a:rPr lang="en-US" sz="2200" b="0" strike="noStrike" spc="-1" dirty="0">
                <a:solidFill>
                  <a:srgbClr val="000000"/>
                </a:solidFill>
                <a:latin typeface="Calibri"/>
                <a:hlinkClick r:id="rId3"/>
              </a:rPr>
              <a:t>https://github.com/rsvinekar/Capstone-IBMDS/blob/main/03%20Database%20querying.ipynb</a:t>
            </a: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SQL</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935B822C-0131-4F72-BBEB-B521EF308FE1}" type="slidenum">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87" name="PlaceHolder 1"/>
          <p:cNvSpPr>
            <a:spLocks noGrp="1"/>
          </p:cNvSpPr>
          <p:nvPr>
            <p:ph/>
          </p:nvPr>
        </p:nvSpPr>
        <p:spPr>
          <a:xfrm>
            <a:off x="770041" y="1874880"/>
            <a:ext cx="4610034" cy="4350960"/>
          </a:xfrm>
          <a:prstGeom prst="rect">
            <a:avLst/>
          </a:prstGeom>
          <a:noFill/>
          <a:ln w="0">
            <a:noFill/>
          </a:ln>
        </p:spPr>
        <p:txBody>
          <a:bodyPr lIns="90000" tIns="45000" rIns="90000" bIns="45000" anchor="t">
            <a:normAutofit fontScale="85000" lnSpcReduction="10000"/>
          </a:bodyPr>
          <a:lstStyle/>
          <a:p>
            <a:pPr indent="0">
              <a:lnSpc>
                <a:spcPct val="100000"/>
              </a:lnSpc>
              <a:buNone/>
            </a:pPr>
            <a:r>
              <a:rPr lang="en-US" sz="1800" spc="-1" dirty="0">
                <a:solidFill>
                  <a:srgbClr val="000000"/>
                </a:solidFill>
                <a:latin typeface="Calibri"/>
              </a:rPr>
              <a:t>A Map is made using Folium shows the following points:</a:t>
            </a:r>
          </a:p>
          <a:p>
            <a:pPr marL="571500" indent="-342900">
              <a:lnSpc>
                <a:spcPct val="100000"/>
              </a:lnSpc>
              <a:buAutoNum type="arabicPeriod"/>
            </a:pPr>
            <a:r>
              <a:rPr lang="en-US" sz="1800" spc="-1" dirty="0">
                <a:solidFill>
                  <a:srgbClr val="000000"/>
                </a:solidFill>
                <a:latin typeface="Calibri"/>
              </a:rPr>
              <a:t>Icon added, which shows name of the Launch site</a:t>
            </a:r>
          </a:p>
          <a:p>
            <a:pPr marL="571500" indent="-342900">
              <a:lnSpc>
                <a:spcPct val="100000"/>
              </a:lnSpc>
              <a:buAutoNum type="arabicPeriod"/>
            </a:pPr>
            <a:r>
              <a:rPr lang="en-US" sz="1800" spc="-1" dirty="0" err="1">
                <a:solidFill>
                  <a:srgbClr val="000000"/>
                </a:solidFill>
                <a:latin typeface="Calibri"/>
              </a:rPr>
              <a:t>CircleMarker</a:t>
            </a:r>
            <a:r>
              <a:rPr lang="en-US" sz="1800" spc="-1" dirty="0">
                <a:solidFill>
                  <a:srgbClr val="000000"/>
                </a:solidFill>
                <a:latin typeface="Calibri"/>
              </a:rPr>
              <a:t> for each Launch site</a:t>
            </a:r>
          </a:p>
          <a:p>
            <a:pPr marL="571500" indent="-342900">
              <a:lnSpc>
                <a:spcPct val="100000"/>
              </a:lnSpc>
              <a:buAutoNum type="arabicPeriod"/>
            </a:pPr>
            <a:r>
              <a:rPr lang="en-US" sz="1800" spc="-1" dirty="0" err="1">
                <a:solidFill>
                  <a:srgbClr val="000000"/>
                </a:solidFill>
                <a:latin typeface="Calibri"/>
              </a:rPr>
              <a:t>MarkerCluster</a:t>
            </a:r>
            <a:r>
              <a:rPr lang="en-US" sz="1800" spc="-1" dirty="0">
                <a:solidFill>
                  <a:srgbClr val="000000"/>
                </a:solidFill>
                <a:latin typeface="Calibri"/>
              </a:rPr>
              <a:t> to add number for each launch site</a:t>
            </a:r>
          </a:p>
          <a:p>
            <a:pPr marL="571500" indent="-342900">
              <a:lnSpc>
                <a:spcPct val="100000"/>
              </a:lnSpc>
              <a:buAutoNum type="arabicPeriod"/>
            </a:pPr>
            <a:r>
              <a:rPr lang="en-US" sz="1800" spc="-1" dirty="0">
                <a:solidFill>
                  <a:srgbClr val="000000"/>
                </a:solidFill>
                <a:latin typeface="Calibri"/>
              </a:rPr>
              <a:t>Colored Icons with success or failure status</a:t>
            </a:r>
          </a:p>
          <a:p>
            <a:pPr marL="571500" indent="-342900">
              <a:lnSpc>
                <a:spcPct val="100000"/>
              </a:lnSpc>
              <a:buAutoNum type="arabicPeriod"/>
            </a:pPr>
            <a:r>
              <a:rPr lang="en-US" sz="1800" spc="-1" dirty="0">
                <a:solidFill>
                  <a:srgbClr val="000000"/>
                </a:solidFill>
                <a:latin typeface="Calibri"/>
              </a:rPr>
              <a:t>Polyline to mark nearest coast line, road, rail and major city</a:t>
            </a:r>
          </a:p>
          <a:p>
            <a:pPr marL="571500" indent="-342900">
              <a:lnSpc>
                <a:spcPct val="100000"/>
              </a:lnSpc>
              <a:buAutoNum type="arabicPeriod"/>
            </a:pPr>
            <a:r>
              <a:rPr lang="en-US" sz="1800" spc="-1" dirty="0">
                <a:solidFill>
                  <a:srgbClr val="000000"/>
                </a:solidFill>
                <a:latin typeface="Calibri"/>
              </a:rPr>
              <a:t>Distance measures added as icon for these points</a:t>
            </a:r>
          </a:p>
          <a:p>
            <a:pPr indent="0">
              <a:lnSpc>
                <a:spcPct val="100000"/>
              </a:lnSpc>
              <a:buNone/>
            </a:pP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hlinkClick r:id="rId4"/>
              </a:rPr>
              <a:t>https://github.com/rsvinekar/Capstone-IBMDS/blob/main/06%20Maps%20with%20Folium.ipynb</a:t>
            </a: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An Interactive Map with Folium</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2AE3E994-479D-4B4A-9152-48EE732702D9}" type="slidenum">
              <a:rPr/>
              <a:t>14</a:t>
            </a:fld>
            <a:endParaRPr/>
          </a:p>
        </p:txBody>
      </p:sp>
      <p:pic>
        <p:nvPicPr>
          <p:cNvPr id="2" name="Picture 3">
            <a:extLst>
              <a:ext uri="{FF2B5EF4-FFF2-40B4-BE49-F238E27FC236}">
                <a16:creationId xmlns:a16="http://schemas.microsoft.com/office/drawing/2014/main" id="{1F31988E-E4D4-C9D1-6ECF-5FF955CAD750}"/>
              </a:ext>
            </a:extLst>
          </p:cNvPr>
          <p:cNvPicPr/>
          <p:nvPr/>
        </p:nvPicPr>
        <p:blipFill>
          <a:blip r:embed="rId5"/>
          <a:stretch/>
        </p:blipFill>
        <p:spPr>
          <a:xfrm>
            <a:off x="5380075" y="2445488"/>
            <a:ext cx="6077646" cy="2927851"/>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9" name="PlaceHolder 1"/>
          <p:cNvSpPr>
            <a:spLocks noGrp="1"/>
          </p:cNvSpPr>
          <p:nvPr>
            <p:ph/>
          </p:nvPr>
        </p:nvSpPr>
        <p:spPr>
          <a:xfrm>
            <a:off x="770040" y="1387247"/>
            <a:ext cx="5737086" cy="5311265"/>
          </a:xfrm>
          <a:prstGeom prst="rect">
            <a:avLst/>
          </a:prstGeom>
          <a:noFill/>
          <a:ln w="0">
            <a:noFill/>
          </a:ln>
        </p:spPr>
        <p:txBody>
          <a:bodyPr anchor="t">
            <a:normAutofit fontScale="925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is provided which runs with python and dash</a:t>
            </a:r>
          </a:p>
          <a:p>
            <a:pPr indent="0">
              <a:lnSpc>
                <a:spcPct val="100000"/>
              </a:lnSpc>
              <a:spcBef>
                <a:spcPts val="1400"/>
              </a:spcBef>
              <a:buNone/>
            </a:pPr>
            <a:r>
              <a:rPr lang="en-US" sz="2200" spc="-1" dirty="0">
                <a:solidFill>
                  <a:schemeClr val="accent3">
                    <a:lumMod val="25000"/>
                  </a:schemeClr>
                </a:solidFill>
                <a:latin typeface="Abadi"/>
              </a:rPr>
              <a:t>The dashboard has two charts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A pie chart. A dropdown to choose the Launch site is provided. For Option “All Sites”, it provides a summary of success rates of all sites. Specific sites give success vs failure rate.</a:t>
            </a:r>
          </a:p>
          <a:p>
            <a:pPr marL="685800" indent="-457200">
              <a:lnSpc>
                <a:spcPct val="100000"/>
              </a:lnSpc>
              <a:spcBef>
                <a:spcPts val="1400"/>
              </a:spcBef>
              <a:buFont typeface="+mj-lt"/>
              <a:buAutoNum type="arabicPeriod"/>
            </a:pPr>
            <a:r>
              <a:rPr lang="en-US" sz="2200" b="0" strike="noStrike" spc="-1" dirty="0">
                <a:solidFill>
                  <a:srgbClr val="000000"/>
                </a:solidFill>
                <a:latin typeface="Calibri"/>
              </a:rPr>
              <a:t>A scatter plot of Success rate vs Failure of landing vs payload. A Range slider for payload selection is provided</a:t>
            </a:r>
          </a:p>
          <a:p>
            <a:pPr indent="0">
              <a:lnSpc>
                <a:spcPct val="100000"/>
              </a:lnSpc>
              <a:spcBef>
                <a:spcPts val="1400"/>
              </a:spcBef>
              <a:buNone/>
            </a:pPr>
            <a:r>
              <a:rPr lang="en-US" sz="2200" b="0" strike="noStrike" spc="-1" dirty="0">
                <a:solidFill>
                  <a:srgbClr val="000000"/>
                </a:solidFill>
                <a:latin typeface="Calibri"/>
              </a:rPr>
              <a:t>The app link is provided below:</a:t>
            </a:r>
          </a:p>
          <a:p>
            <a:pPr indent="0">
              <a:lnSpc>
                <a:spcPct val="100000"/>
              </a:lnSpc>
              <a:buNone/>
            </a:pPr>
            <a:r>
              <a:rPr lang="en-US" sz="1800" spc="-1" dirty="0">
                <a:solidFill>
                  <a:srgbClr val="000000"/>
                </a:solidFill>
                <a:latin typeface="Calibri"/>
                <a:hlinkClick r:id="rId3"/>
              </a:rPr>
              <a:t>https://github.com/rsvinekar/Capstone-IBMDS/blob/main/spacex_dash_app_dash1.py</a:t>
            </a: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rPr>
              <a:t>Also, please check the Appendix for more details</a:t>
            </a:r>
          </a:p>
        </p:txBody>
      </p:sp>
      <p:sp>
        <p:nvSpPr>
          <p:cNvPr id="39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with </a:t>
            </a:r>
            <a:r>
              <a:rPr lang="en-US" sz="4000" b="0" strike="noStrike" spc="-1" dirty="0" err="1">
                <a:solidFill>
                  <a:srgbClr val="0B49CB"/>
                </a:solidFill>
                <a:latin typeface="Abadi"/>
                <a:ea typeface="IBM Plex Mono SemiBold"/>
              </a:rPr>
              <a:t>Plotly</a:t>
            </a:r>
            <a:r>
              <a:rPr lang="en-US" sz="4000" b="0" strike="noStrike" spc="-1" dirty="0">
                <a:solidFill>
                  <a:srgbClr val="0B49CB"/>
                </a:solidFill>
                <a:latin typeface="Abadi"/>
                <a:ea typeface="IBM Plex Mono SemiBold"/>
              </a:rPr>
              <a:t> Dash</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07503622-02A2-49BA-9B63-BD4F730DCEB6}" type="slidenum">
              <a:rPr/>
              <a:t>15</a:t>
            </a:fld>
            <a:endParaRPr/>
          </a:p>
        </p:txBody>
      </p:sp>
      <p:pic>
        <p:nvPicPr>
          <p:cNvPr id="2" name="Picture 1">
            <a:extLst>
              <a:ext uri="{FF2B5EF4-FFF2-40B4-BE49-F238E27FC236}">
                <a16:creationId xmlns:a16="http://schemas.microsoft.com/office/drawing/2014/main" id="{A6B1CB18-C633-93ED-288E-8BD014B1AB98}"/>
              </a:ext>
            </a:extLst>
          </p:cNvPr>
          <p:cNvPicPr>
            <a:picLocks noChangeAspect="1"/>
          </p:cNvPicPr>
          <p:nvPr/>
        </p:nvPicPr>
        <p:blipFill>
          <a:blip r:embed="rId4"/>
          <a:stretch>
            <a:fillRect/>
          </a:stretch>
        </p:blipFill>
        <p:spPr>
          <a:xfrm>
            <a:off x="6712191" y="1387247"/>
            <a:ext cx="4341492" cy="50398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1"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a:solidFill>
                  <a:schemeClr val="accent3">
                    <a:lumMod val="25000"/>
                  </a:schemeClr>
                </a:solidFill>
                <a:latin typeface="Abadi"/>
              </a:rPr>
              <a:t>Summarize how you built, evaluated, improved, and found the best performing classification model</a:t>
            </a:r>
            <a:endParaRPr lang="en-US" sz="2200" b="0" strike="noStrike" spc="-1">
              <a:solidFill>
                <a:srgbClr val="000000"/>
              </a:solidFill>
              <a:latin typeface="Calibri"/>
            </a:endParaRPr>
          </a:p>
          <a:p>
            <a:pPr indent="0">
              <a:lnSpc>
                <a:spcPct val="100000"/>
              </a:lnSpc>
              <a:spcBef>
                <a:spcPts val="1400"/>
              </a:spcBef>
              <a:buNone/>
            </a:pPr>
            <a:r>
              <a:rPr lang="en-US" sz="2200" b="0" strike="noStrike" spc="-1">
                <a:solidFill>
                  <a:schemeClr val="accent3">
                    <a:lumMod val="25000"/>
                  </a:schemeClr>
                </a:solidFill>
                <a:latin typeface="Abadi"/>
              </a:rPr>
              <a:t>You need present your model development process using key phrases and flowchart</a:t>
            </a:r>
            <a:endParaRPr lang="en-US" sz="2200" b="0" strike="noStrike" spc="-1">
              <a:solidFill>
                <a:srgbClr val="000000"/>
              </a:solidFill>
              <a:latin typeface="Calibri"/>
            </a:endParaRPr>
          </a:p>
          <a:p>
            <a:pPr indent="0">
              <a:lnSpc>
                <a:spcPct val="100000"/>
              </a:lnSpc>
              <a:spcBef>
                <a:spcPts val="1400"/>
              </a:spcBef>
              <a:buNone/>
            </a:pPr>
            <a:r>
              <a:rPr lang="en-US" sz="2200" b="0" strike="noStrike" spc="-1">
                <a:solidFill>
                  <a:schemeClr val="accent3">
                    <a:lumMod val="25000"/>
                  </a:schemeClr>
                </a:solidFill>
                <a:latin typeface="Abadi"/>
              </a:rPr>
              <a:t>Add the GitHub URL of your completed predictive analysis lab, as an external reference and peer-review purpose</a:t>
            </a:r>
            <a:endParaRPr lang="en-US" sz="2200" b="0" strike="noStrike" spc="-1">
              <a:solidFill>
                <a:srgbClr val="000000"/>
              </a:solidFill>
              <a:latin typeface="Calibri"/>
            </a:endParaRPr>
          </a:p>
          <a:p>
            <a:pPr indent="0">
              <a:lnSpc>
                <a:spcPct val="100000"/>
              </a:lnSpc>
              <a:buNone/>
            </a:pPr>
            <a:endParaRPr lang="en-US" sz="1800" b="0" strike="noStrike" spc="-1">
              <a:solidFill>
                <a:srgbClr val="000000"/>
              </a:solidFill>
              <a:latin typeface="Calibri"/>
            </a:endParaRPr>
          </a:p>
        </p:txBody>
      </p:sp>
      <p:sp>
        <p:nvSpPr>
          <p:cNvPr id="39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Predictive Analysis (Classification)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A627CB87-7089-4675-BA2B-76B93E7E0B62}" type="slidenum">
              <a:rP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93" name="Content Placeholder 2"/>
          <p:cNvSpPr/>
          <p:nvPr/>
        </p:nvSpPr>
        <p:spPr>
          <a:xfrm>
            <a:off x="840960" y="1807200"/>
            <a:ext cx="7068240" cy="16214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Exploratory data analysis results</a:t>
            </a:r>
            <a:endParaRPr lang="en-IN" sz="2200" b="0" strike="noStrike" spc="-1">
              <a:solidFill>
                <a:srgbClr val="000000"/>
              </a:solidFill>
              <a:latin typeface="Arial"/>
            </a:endParaRPr>
          </a:p>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Interactive analytics demo in screenshots</a:t>
            </a:r>
            <a:endParaRPr lang="en-IN" sz="2200" b="0" strike="noStrike" spc="-1">
              <a:solidFill>
                <a:srgbClr val="000000"/>
              </a:solidFill>
              <a:latin typeface="Arial"/>
            </a:endParaRPr>
          </a:p>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Predictive analysis results</a:t>
            </a:r>
            <a:endParaRPr lang="en-IN" sz="2200" b="0" strike="noStrike" spc="-1">
              <a:solidFill>
                <a:srgbClr val="000000"/>
              </a:solidFill>
              <a:latin typeface="Arial"/>
            </a:endParaRPr>
          </a:p>
          <a:p>
            <a:pPr>
              <a:lnSpc>
                <a:spcPct val="90000"/>
              </a:lnSpc>
              <a:spcBef>
                <a:spcPts val="499"/>
              </a:spcBef>
            </a:pPr>
            <a:endParaRPr lang="en-IN" sz="1800" b="0" strike="noStrike" spc="-1">
              <a:solidFill>
                <a:srgbClr val="000000"/>
              </a:solidFill>
              <a:latin typeface="Arial"/>
            </a:endParaRPr>
          </a:p>
          <a:p>
            <a:pPr marL="457200">
              <a:lnSpc>
                <a:spcPct val="90000"/>
              </a:lnSpc>
              <a:spcBef>
                <a:spcPts val="499"/>
              </a:spcBef>
              <a:tabLst>
                <a:tab pos="0" algn="l"/>
              </a:tabLst>
            </a:pPr>
            <a:endParaRPr lang="en-IN" sz="1800" b="0" strike="noStrike" spc="-1">
              <a:solidFill>
                <a:srgbClr val="000000"/>
              </a:solidFill>
              <a:latin typeface="Arial"/>
            </a:endParaRPr>
          </a:p>
        </p:txBody>
      </p:sp>
      <p:sp>
        <p:nvSpPr>
          <p:cNvPr id="3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Results</a:t>
            </a:r>
            <a:endParaRPr lang="en-IN" sz="4000" b="0" strike="noStrike" spc="-1">
              <a:solidFill>
                <a:srgbClr val="000000"/>
              </a:solidFill>
              <a:latin typeface="Arial"/>
            </a:endParaRPr>
          </a:p>
        </p:txBody>
      </p:sp>
      <p:sp>
        <p:nvSpPr>
          <p:cNvPr id="395" name="Rectangle 1"/>
          <p:cNvSpPr/>
          <p:nvPr/>
        </p:nvSpPr>
        <p:spPr>
          <a:xfrm>
            <a:off x="10742040" y="37188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E655D95F-DEB1-478E-8110-54D6F4B935B6}" type="slidenum">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6"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2</a:t>
            </a:r>
            <a:endParaRPr lang="en-IN" sz="18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7" name="PlaceHolder 1"/>
          <p:cNvSpPr>
            <a:spLocks noGrp="1"/>
          </p:cNvSpPr>
          <p:nvPr>
            <p:ph/>
          </p:nvPr>
        </p:nvSpPr>
        <p:spPr>
          <a:xfrm>
            <a:off x="865079" y="2057400"/>
            <a:ext cx="4780977" cy="3811320"/>
          </a:xfrm>
          <a:prstGeom prst="rect">
            <a:avLst/>
          </a:prstGeom>
          <a:noFill/>
          <a:ln w="0">
            <a:noFill/>
          </a:ln>
        </p:spPr>
        <p:txBody>
          <a:bodyPr lIns="90000" tIns="45000" rIns="90000" bIns="45000" anchor="t">
            <a:normAutofit fontScale="70000" lnSpcReduction="20000"/>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This graph shows the launch sites and the flight numbers, which are roughly correlated with time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color is according to landing outcome</a:t>
            </a:r>
          </a:p>
          <a:p>
            <a:pPr lvl="1">
              <a:lnSpc>
                <a:spcPct val="100000"/>
              </a:lnSpc>
              <a:spcBef>
                <a:spcPts val="1400"/>
              </a:spcBef>
              <a:buClr>
                <a:srgbClr val="292929"/>
              </a:buClr>
              <a:buFont typeface="Arial"/>
              <a:buChar char="•"/>
            </a:pPr>
            <a:r>
              <a:rPr lang="en-US" sz="1800" spc="-1" dirty="0">
                <a:solidFill>
                  <a:srgbClr val="000000"/>
                </a:solidFill>
                <a:latin typeface="Calibri"/>
              </a:rPr>
              <a:t>Class 0 is failure, class 1 is success for landing outcome. </a:t>
            </a:r>
          </a:p>
          <a:p>
            <a:pPr lvl="1">
              <a:lnSpc>
                <a:spcPct val="100000"/>
              </a:lnSpc>
              <a:spcBef>
                <a:spcPts val="1400"/>
              </a:spcBef>
              <a:buClr>
                <a:srgbClr val="292929"/>
              </a:buClr>
              <a:buFont typeface="Arial"/>
              <a:buChar char="•"/>
            </a:pPr>
            <a:r>
              <a:rPr lang="en-US" sz="1800" spc="-1" dirty="0">
                <a:solidFill>
                  <a:srgbClr val="000000"/>
                </a:solidFill>
                <a:latin typeface="Calibri"/>
              </a:rPr>
              <a:t>In some cases, there was no landing attempted. Here the class is 0 but the mission was successful</a:t>
            </a:r>
            <a:endParaRPr lang="en-CA" sz="1800" b="0" strike="noStrike" spc="-1" dirty="0">
              <a:solidFill>
                <a:schemeClr val="accent3">
                  <a:lumMod val="25000"/>
                </a:schemeClr>
              </a:solidFill>
              <a:latin typeface="Abadi"/>
            </a:endParaRP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We can see the site CCAFS SLC 40 having the highest number of flights</a:t>
            </a: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Note that in these graphs CCAFS LC 40 and CCAFS SLC 40 refer to the same launch site labeled CCAFS SLC 40, as they are geographically at nearly the same location</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KSC LC 39A site has flight numbers from ~30 onwards </a:t>
            </a:r>
            <a:endParaRPr lang="en-US" sz="2200" b="0" strike="noStrike" spc="-1" dirty="0">
              <a:solidFill>
                <a:srgbClr val="000000"/>
              </a:solidFill>
              <a:latin typeface="Calibri"/>
            </a:endParaRPr>
          </a:p>
        </p:txBody>
      </p:sp>
      <p:sp>
        <p:nvSpPr>
          <p:cNvPr id="39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Launch Site</a:t>
            </a:r>
            <a:endParaRPr lang="en-IN" sz="4000" b="0" strike="noStrike" spc="-1">
              <a:solidFill>
                <a:srgbClr val="000000"/>
              </a:solidFill>
              <a:latin typeface="Arial"/>
            </a:endParaRPr>
          </a:p>
        </p:txBody>
      </p:sp>
      <p:pic>
        <p:nvPicPr>
          <p:cNvPr id="399" name="Picture 2"/>
          <p:cNvPicPr/>
          <p:nvPr/>
        </p:nvPicPr>
        <p:blipFill>
          <a:blip r:embed="rId3"/>
          <a:stretch/>
        </p:blipFill>
        <p:spPr>
          <a:xfrm>
            <a:off x="6357256" y="1345500"/>
            <a:ext cx="4969663" cy="4680180"/>
          </a:xfrm>
          <a:prstGeom prst="rect">
            <a:avLst/>
          </a:prstGeom>
          <a:ln w="0">
            <a:noFill/>
          </a:ln>
        </p:spPr>
      </p:pic>
      <p:sp>
        <p:nvSpPr>
          <p:cNvPr id="3" name="PlaceHolder 2"/>
          <p:cNvSpPr>
            <a:spLocks noGrp="1"/>
          </p:cNvSpPr>
          <p:nvPr>
            <p:ph type="sldNum" idx="2"/>
          </p:nvPr>
        </p:nvSpPr>
        <p:spPr/>
        <p:txBody>
          <a:bodyPr/>
          <a:lstStyle/>
          <a:p>
            <a:fld id="{96A745AB-4DBD-422E-A076-EE430E3D65EA}" type="slidenum">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0" name="PlaceHolder 1"/>
          <p:cNvSpPr>
            <a:spLocks noGrp="1"/>
          </p:cNvSpPr>
          <p:nvPr>
            <p:ph type="sldNum" idx="16"/>
          </p:nvPr>
        </p:nvSpPr>
        <p:spPr>
          <a:xfrm>
            <a:off x="8714880" y="6025680"/>
            <a:ext cx="2742840" cy="401400"/>
          </a:xfrm>
          <a:prstGeom prst="rect">
            <a:avLst/>
          </a:prstGeom>
          <a:noFill/>
          <a:ln w="0">
            <a:noFill/>
          </a:ln>
        </p:spPr>
        <p:txBody>
          <a:bodyPr anchor="ctr">
            <a:norm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0215E665-CA7A-416D-BB2D-3747A9B5A0D0}" type="slidenum">
              <a:rPr lang="en-US" sz="1600" b="0" strike="noStrike" spc="-1">
                <a:solidFill>
                  <a:srgbClr val="1C7DDB"/>
                </a:solidFill>
                <a:latin typeface="Abadi"/>
              </a:rPr>
              <a:t>2</a:t>
            </a:fld>
            <a:endParaRPr lang="en-IN" sz="1600" b="0" strike="noStrike" spc="-1">
              <a:solidFill>
                <a:srgbClr val="000000"/>
              </a:solidFill>
              <a:latin typeface="Times New Roman"/>
            </a:endParaRPr>
          </a:p>
        </p:txBody>
      </p:sp>
      <p:sp>
        <p:nvSpPr>
          <p:cNvPr id="25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Outline</a:t>
            </a:r>
            <a:endParaRPr lang="en-IN" sz="4000" b="0" strike="noStrike" spc="-1">
              <a:solidFill>
                <a:srgbClr val="000000"/>
              </a:solidFill>
              <a:latin typeface="Arial"/>
            </a:endParaRPr>
          </a:p>
        </p:txBody>
      </p:sp>
      <p:graphicFrame>
        <p:nvGraphicFramePr>
          <p:cNvPr id="2" name="Diagram1"/>
          <p:cNvGraphicFramePr/>
          <p:nvPr>
            <p:extLst>
              <p:ext uri="{D42A27DB-BD31-4B8C-83A1-F6EECF244321}">
                <p14:modId xmlns:p14="http://schemas.microsoft.com/office/powerpoint/2010/main" val="1320044011"/>
              </p:ext>
            </p:extLst>
          </p:nvPr>
        </p:nvGraphicFramePr>
        <p:xfrm>
          <a:off x="2456618" y="1819800"/>
          <a:ext cx="7629682" cy="4205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1" name="Straight Connector 20">
            <a:extLst>
              <a:ext uri="{FF2B5EF4-FFF2-40B4-BE49-F238E27FC236}">
                <a16:creationId xmlns:a16="http://schemas.microsoft.com/office/drawing/2014/main" id="{DF8E45FB-3BA0-3A50-424D-9029CF83D8A7}"/>
              </a:ext>
            </a:extLst>
          </p:cNvPr>
          <p:cNvCxnSpPr>
            <a:cxnSpLocks/>
          </p:cNvCxnSpPr>
          <p:nvPr/>
        </p:nvCxnSpPr>
        <p:spPr>
          <a:xfrm>
            <a:off x="2806995" y="3922740"/>
            <a:ext cx="727930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34F1F2-D682-FBFE-2134-D0BBF6B0B6A9}"/>
              </a:ext>
            </a:extLst>
          </p:cNvPr>
          <p:cNvCxnSpPr>
            <a:cxnSpLocks/>
            <a:stCxn id="2" idx="3"/>
          </p:cNvCxnSpPr>
          <p:nvPr/>
        </p:nvCxnSpPr>
        <p:spPr>
          <a:xfrm flipV="1">
            <a:off x="10086300" y="3083442"/>
            <a:ext cx="0" cy="83929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8E45E0-87FF-195B-4D82-56BAF01999E0}"/>
              </a:ext>
            </a:extLst>
          </p:cNvPr>
          <p:cNvCxnSpPr>
            <a:cxnSpLocks/>
          </p:cNvCxnSpPr>
          <p:nvPr/>
        </p:nvCxnSpPr>
        <p:spPr>
          <a:xfrm>
            <a:off x="2806995" y="3922740"/>
            <a:ext cx="0" cy="861911"/>
          </a:xfrm>
          <a:prstGeom prst="line">
            <a:avLst/>
          </a:prstGeom>
          <a:ln w="222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0"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indent="0">
              <a:lnSpc>
                <a:spcPct val="100000"/>
              </a:lnSpc>
              <a:spcBef>
                <a:spcPts val="1400"/>
              </a:spcBef>
              <a:buNone/>
            </a:pP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Most trials are for low payload mass</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VAFB SLC 4E is not used to launch high payload missions</a:t>
            </a: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endParaRPr lang="en-US" sz="2200" b="0" strike="noStrike" spc="-1" dirty="0">
              <a:solidFill>
                <a:srgbClr val="000000"/>
              </a:solidFill>
              <a:latin typeface="Calibri"/>
            </a:endParaRPr>
          </a:p>
        </p:txBody>
      </p:sp>
      <p:sp>
        <p:nvSpPr>
          <p:cNvPr id="40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Launch Site</a:t>
            </a:r>
            <a:endParaRPr lang="en-IN" sz="4000" b="0" strike="noStrike" spc="-1">
              <a:solidFill>
                <a:srgbClr val="000000"/>
              </a:solidFill>
              <a:latin typeface="Arial"/>
            </a:endParaRPr>
          </a:p>
        </p:txBody>
      </p:sp>
      <p:pic>
        <p:nvPicPr>
          <p:cNvPr id="402" name="Picture 2"/>
          <p:cNvPicPr/>
          <p:nvPr/>
        </p:nvPicPr>
        <p:blipFill>
          <a:blip r:embed="rId3"/>
          <a:stretch/>
        </p:blipFill>
        <p:spPr>
          <a:xfrm>
            <a:off x="5178960" y="1331640"/>
            <a:ext cx="5390640" cy="4894560"/>
          </a:xfrm>
          <a:prstGeom prst="rect">
            <a:avLst/>
          </a:prstGeom>
          <a:ln w="0">
            <a:noFill/>
          </a:ln>
        </p:spPr>
      </p:pic>
      <p:sp>
        <p:nvSpPr>
          <p:cNvPr id="3" name="PlaceHolder 2"/>
          <p:cNvSpPr>
            <a:spLocks noGrp="1"/>
          </p:cNvSpPr>
          <p:nvPr>
            <p:ph type="sldNum" idx="2"/>
          </p:nvPr>
        </p:nvSpPr>
        <p:spPr/>
        <p:txBody>
          <a:bodyPr/>
          <a:lstStyle/>
          <a:p>
            <a:fld id="{C9A2ED2C-2B63-46F8-B916-FA8D3114ED99}" type="slidenum">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5F9"/>
        </a:solid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34280" y="1509645"/>
            <a:ext cx="5481904" cy="6319440"/>
          </a:xfrm>
          <a:prstGeom prst="rect">
            <a:avLst/>
          </a:prstGeom>
          <a:noFill/>
          <a:ln w="0">
            <a:noFill/>
          </a:ln>
        </p:spPr>
        <p:txBody>
          <a:bodyPr lIns="90000" tIns="45000" rIns="90000" bIns="45000" anchor="t">
            <a:normAutofit/>
          </a:bodyPr>
          <a:lstStyle/>
          <a:p>
            <a:pPr algn="l">
              <a:buFont typeface="Arial" panose="020B0604020202020204" pitchFamily="34" charset="0"/>
              <a:buChar char="•"/>
            </a:pPr>
            <a:r>
              <a:rPr lang="en-IN" sz="1600" b="1" i="0" dirty="0">
                <a:effectLst/>
                <a:latin typeface="-apple-system"/>
              </a:rPr>
              <a:t>LEO</a:t>
            </a:r>
            <a:r>
              <a:rPr lang="en-IN" sz="1600" b="0" i="0" dirty="0">
                <a:effectLst/>
                <a:latin typeface="-apple-system"/>
              </a:rPr>
              <a:t>: Low Earth orbit </a:t>
            </a:r>
          </a:p>
          <a:p>
            <a:pPr algn="l">
              <a:buFont typeface="Arial" panose="020B0604020202020204" pitchFamily="34" charset="0"/>
              <a:buChar char="•"/>
            </a:pPr>
            <a:r>
              <a:rPr lang="en-IN" sz="1600" b="1" i="0" dirty="0">
                <a:effectLst/>
                <a:latin typeface="-apple-system"/>
              </a:rPr>
              <a:t>VLEO</a:t>
            </a:r>
            <a:r>
              <a:rPr lang="en-IN" sz="1600" b="0" i="0" dirty="0">
                <a:effectLst/>
                <a:latin typeface="-apple-system"/>
              </a:rPr>
              <a:t>: Very Low Earth Orbits </a:t>
            </a:r>
          </a:p>
          <a:p>
            <a:pPr algn="l">
              <a:buFont typeface="Arial" panose="020B0604020202020204" pitchFamily="34" charset="0"/>
              <a:buChar char="•"/>
            </a:pPr>
            <a:r>
              <a:rPr lang="en-IN" sz="1600" b="1" i="0" dirty="0">
                <a:effectLst/>
                <a:latin typeface="-apple-system"/>
              </a:rPr>
              <a:t>GTO</a:t>
            </a:r>
            <a:r>
              <a:rPr lang="en-IN" sz="1600" b="0" i="0" dirty="0">
                <a:effectLst/>
                <a:latin typeface="-apple-system"/>
              </a:rPr>
              <a:t> Geosynchronous orbit </a:t>
            </a:r>
          </a:p>
          <a:p>
            <a:pPr algn="l">
              <a:buFont typeface="Arial" panose="020B0604020202020204" pitchFamily="34" charset="0"/>
              <a:buChar char="•"/>
            </a:pPr>
            <a:r>
              <a:rPr lang="en-IN" sz="1600" b="1" i="0" dirty="0">
                <a:effectLst/>
                <a:latin typeface="-apple-system"/>
              </a:rPr>
              <a:t>SSO (or SO)</a:t>
            </a:r>
            <a:r>
              <a:rPr lang="en-IN" sz="1600" b="0" i="0" dirty="0">
                <a:effectLst/>
                <a:latin typeface="-apple-system"/>
              </a:rPr>
              <a:t>: Sun-synchronous</a:t>
            </a:r>
          </a:p>
          <a:p>
            <a:pPr algn="l"/>
            <a:r>
              <a:rPr lang="en-IN" sz="1600" b="1" i="0" dirty="0">
                <a:effectLst/>
                <a:latin typeface="-apple-system"/>
              </a:rPr>
              <a:t>ES-L1 </a:t>
            </a:r>
            <a:r>
              <a:rPr lang="en-IN" sz="1600" b="0" i="0" dirty="0">
                <a:effectLst/>
                <a:latin typeface="-apple-system"/>
              </a:rPr>
              <a:t>: </a:t>
            </a:r>
            <a:r>
              <a:rPr lang="en-IN" sz="1600" dirty="0">
                <a:latin typeface="-apple-system"/>
              </a:rPr>
              <a:t>L1, the first </a:t>
            </a:r>
            <a:r>
              <a:rPr lang="en-IN" sz="1600" dirty="0" err="1">
                <a:latin typeface="-apple-system"/>
              </a:rPr>
              <a:t>Lagrangian</a:t>
            </a:r>
            <a:r>
              <a:rPr lang="en-IN" sz="1600" dirty="0">
                <a:latin typeface="-apple-system"/>
              </a:rPr>
              <a:t> Point</a:t>
            </a:r>
          </a:p>
          <a:p>
            <a:pPr algn="l">
              <a:buFont typeface="Arial" panose="020B0604020202020204" pitchFamily="34" charset="0"/>
              <a:buChar char="•"/>
            </a:pPr>
            <a:r>
              <a:rPr lang="en-IN" sz="1600" b="1" i="0" dirty="0">
                <a:effectLst/>
                <a:latin typeface="-apple-system"/>
              </a:rPr>
              <a:t>HEO</a:t>
            </a:r>
            <a:r>
              <a:rPr lang="en-IN" sz="1600" b="0" i="0" dirty="0">
                <a:effectLst/>
                <a:latin typeface="-apple-system"/>
              </a:rPr>
              <a:t> A highly elliptical orbit</a:t>
            </a:r>
          </a:p>
          <a:p>
            <a:pPr algn="l">
              <a:buFont typeface="Arial" panose="020B0604020202020204" pitchFamily="34" charset="0"/>
              <a:buChar char="•"/>
            </a:pPr>
            <a:r>
              <a:rPr lang="en-IN" sz="1600" b="1" i="0" dirty="0">
                <a:effectLst/>
                <a:latin typeface="-apple-system"/>
              </a:rPr>
              <a:t>ISS - </a:t>
            </a:r>
            <a:r>
              <a:rPr lang="en-IN" sz="1600" dirty="0">
                <a:latin typeface="-apple-system"/>
              </a:rPr>
              <a:t>International Space station</a:t>
            </a:r>
            <a:endParaRPr lang="en-IN" sz="1600" i="0" dirty="0">
              <a:effectLst/>
              <a:latin typeface="-apple-system"/>
            </a:endParaRPr>
          </a:p>
          <a:p>
            <a:pPr algn="l">
              <a:buFont typeface="Arial" panose="020B0604020202020204" pitchFamily="34" charset="0"/>
              <a:buChar char="•"/>
            </a:pPr>
            <a:r>
              <a:rPr lang="en-IN" sz="1600" b="1" i="0" dirty="0">
                <a:effectLst/>
                <a:latin typeface="-apple-system"/>
              </a:rPr>
              <a:t>MEO </a:t>
            </a:r>
            <a:r>
              <a:rPr lang="en-IN" sz="1600" b="0" i="0" dirty="0">
                <a:effectLst/>
                <a:latin typeface="-apple-system"/>
              </a:rPr>
              <a:t>Geocentric Medium earth orbits </a:t>
            </a:r>
          </a:p>
          <a:p>
            <a:pPr algn="l">
              <a:buFont typeface="Arial" panose="020B0604020202020204" pitchFamily="34" charset="0"/>
              <a:buChar char="•"/>
            </a:pPr>
            <a:r>
              <a:rPr lang="en-IN" sz="1600" b="1" i="0" dirty="0">
                <a:effectLst/>
                <a:latin typeface="-apple-system"/>
              </a:rPr>
              <a:t>HEO </a:t>
            </a:r>
            <a:r>
              <a:rPr lang="en-IN" sz="1600" b="0" i="0" dirty="0">
                <a:effectLst/>
                <a:latin typeface="-apple-system"/>
              </a:rPr>
              <a:t>Geocentric orbits High Earth orbit</a:t>
            </a:r>
          </a:p>
          <a:p>
            <a:pPr algn="l">
              <a:buFont typeface="Arial" panose="020B0604020202020204" pitchFamily="34" charset="0"/>
              <a:buChar char="•"/>
            </a:pPr>
            <a:r>
              <a:rPr lang="en-IN" sz="1600" b="1" i="0" dirty="0">
                <a:effectLst/>
                <a:latin typeface="-apple-system"/>
              </a:rPr>
              <a:t>GEO </a:t>
            </a:r>
            <a:r>
              <a:rPr lang="en-IN" sz="1600" dirty="0">
                <a:latin typeface="-apple-system"/>
              </a:rPr>
              <a:t>C</a:t>
            </a:r>
            <a:r>
              <a:rPr lang="en-IN" sz="1600" b="0" i="0" dirty="0">
                <a:effectLst/>
                <a:latin typeface="-apple-system"/>
              </a:rPr>
              <a:t>ircular geosynchronous orbit </a:t>
            </a:r>
          </a:p>
          <a:p>
            <a:pPr algn="l">
              <a:buFont typeface="Arial" panose="020B0604020202020204" pitchFamily="34" charset="0"/>
              <a:buChar char="•"/>
            </a:pPr>
            <a:r>
              <a:rPr lang="en-IN" sz="1600" b="1" i="0" dirty="0">
                <a:effectLst/>
                <a:latin typeface="-apple-system"/>
              </a:rPr>
              <a:t>PO</a:t>
            </a:r>
            <a:r>
              <a:rPr lang="en-IN" sz="1600" i="0" dirty="0">
                <a:effectLst/>
                <a:latin typeface="-apple-system"/>
              </a:rPr>
              <a:t> Polar orbit</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Orbit Type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21</a:t>
            </a:fld>
            <a:endParaRPr/>
          </a:p>
        </p:txBody>
      </p:sp>
      <p:pic>
        <p:nvPicPr>
          <p:cNvPr id="2" name="Picture 1">
            <a:extLst>
              <a:ext uri="{FF2B5EF4-FFF2-40B4-BE49-F238E27FC236}">
                <a16:creationId xmlns:a16="http://schemas.microsoft.com/office/drawing/2014/main" id="{3B16AE06-7763-7846-ABA2-DC623B131823}"/>
              </a:ext>
            </a:extLst>
          </p:cNvPr>
          <p:cNvPicPr>
            <a:picLocks noChangeAspect="1"/>
          </p:cNvPicPr>
          <p:nvPr/>
        </p:nvPicPr>
        <p:blipFill rotWithShape="1">
          <a:blip r:embed="rId2"/>
          <a:srcRect l="10093" t="10974" r="13540" b="3731"/>
          <a:stretch/>
        </p:blipFill>
        <p:spPr>
          <a:xfrm>
            <a:off x="5009478" y="1370286"/>
            <a:ext cx="6701132" cy="4949154"/>
          </a:xfrm>
          <a:prstGeom prst="rect">
            <a:avLst/>
          </a:prstGeom>
        </p:spPr>
      </p:pic>
      <p:cxnSp>
        <p:nvCxnSpPr>
          <p:cNvPr id="5" name="Straight Connector 4">
            <a:extLst>
              <a:ext uri="{FF2B5EF4-FFF2-40B4-BE49-F238E27FC236}">
                <a16:creationId xmlns:a16="http://schemas.microsoft.com/office/drawing/2014/main" id="{5760F323-DC95-2529-FB2F-5716307BA723}"/>
              </a:ext>
            </a:extLst>
          </p:cNvPr>
          <p:cNvCxnSpPr>
            <a:cxnSpLocks/>
          </p:cNvCxnSpPr>
          <p:nvPr/>
        </p:nvCxnSpPr>
        <p:spPr>
          <a:xfrm>
            <a:off x="770040" y="1190171"/>
            <a:ext cx="109405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968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70040" y="2082240"/>
            <a:ext cx="3931920" cy="3811320"/>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is a very high chance of success for geosynchronous orbits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was only one attempt at an SO orbit, which failed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Launch missions labelled SSO were all successful, and there were 5 such attempts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Thus, with SO and SSO combined, the success rate is 0.83 and the SO term is removed</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Success Rate vs. Orbit Type</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22</a:t>
            </a:fld>
            <a:endParaRPr/>
          </a:p>
        </p:txBody>
      </p:sp>
      <p:pic>
        <p:nvPicPr>
          <p:cNvPr id="1028" name="Picture 4">
            <a:extLst>
              <a:ext uri="{FF2B5EF4-FFF2-40B4-BE49-F238E27FC236}">
                <a16:creationId xmlns:a16="http://schemas.microsoft.com/office/drawing/2014/main" id="{59325BEF-54F1-98CA-3073-9CCB8214C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975" y="1383393"/>
            <a:ext cx="5532767" cy="4622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6" name="PlaceHolder 1"/>
          <p:cNvSpPr>
            <a:spLocks noGrp="1"/>
          </p:cNvSpPr>
          <p:nvPr>
            <p:ph/>
          </p:nvPr>
        </p:nvSpPr>
        <p:spPr>
          <a:xfrm>
            <a:off x="770040" y="1538514"/>
            <a:ext cx="3931920" cy="4780926"/>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graph shows the Launch attempts over time by flight number</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A num</a:t>
            </a:r>
            <a:r>
              <a:rPr lang="en-US" sz="2200" spc="-1" dirty="0">
                <a:solidFill>
                  <a:srgbClr val="000000"/>
                </a:solidFill>
                <a:latin typeface="Calibri"/>
              </a:rPr>
              <a:t>ber of launches were made for LEO, ISS, PO and GTO in the early phases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SSO and SO are take</a:t>
            </a:r>
            <a:r>
              <a:rPr lang="en-US" sz="2200" spc="-1" dirty="0">
                <a:solidFill>
                  <a:srgbClr val="000000"/>
                </a:solidFill>
                <a:latin typeface="Calibri"/>
              </a:rPr>
              <a:t>n as the same, so there is one failure reported for SO and 5 successes for SSO</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 success rate is progressively improving as after </a:t>
            </a:r>
            <a:r>
              <a:rPr lang="en-US" sz="2200" b="0" strike="noStrike" spc="-1" dirty="0" err="1">
                <a:solidFill>
                  <a:srgbClr val="000000"/>
                </a:solidFill>
                <a:latin typeface="Calibri"/>
              </a:rPr>
              <a:t>flightnumber</a:t>
            </a:r>
            <a:r>
              <a:rPr lang="en-US" sz="2200" b="0" strike="noStrike" spc="-1" dirty="0">
                <a:solidFill>
                  <a:srgbClr val="000000"/>
                </a:solidFill>
                <a:latin typeface="Calibri"/>
              </a:rPr>
              <a:t> 75, there are no failures reported</a:t>
            </a:r>
          </a:p>
        </p:txBody>
      </p:sp>
      <p:sp>
        <p:nvSpPr>
          <p:cNvPr id="40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Orbit Type</a:t>
            </a:r>
            <a:endParaRPr lang="en-IN" sz="4000" b="0" strike="noStrike" spc="-1">
              <a:solidFill>
                <a:srgbClr val="000000"/>
              </a:solidFill>
              <a:latin typeface="Arial"/>
            </a:endParaRPr>
          </a:p>
        </p:txBody>
      </p:sp>
      <p:pic>
        <p:nvPicPr>
          <p:cNvPr id="408" name="Picture 2"/>
          <p:cNvPicPr/>
          <p:nvPr/>
        </p:nvPicPr>
        <p:blipFill>
          <a:blip r:embed="rId3"/>
          <a:stretch/>
        </p:blipFill>
        <p:spPr>
          <a:xfrm>
            <a:off x="4964760" y="1335960"/>
            <a:ext cx="5946840" cy="5342760"/>
          </a:xfrm>
          <a:prstGeom prst="rect">
            <a:avLst/>
          </a:prstGeom>
          <a:ln w="0">
            <a:noFill/>
          </a:ln>
        </p:spPr>
      </p:pic>
      <p:sp>
        <p:nvSpPr>
          <p:cNvPr id="3" name="PlaceHolder 2"/>
          <p:cNvSpPr>
            <a:spLocks noGrp="1"/>
          </p:cNvSpPr>
          <p:nvPr>
            <p:ph type="sldNum" idx="2"/>
          </p:nvPr>
        </p:nvSpPr>
        <p:spPr/>
        <p:txBody>
          <a:bodyPr/>
          <a:lstStyle/>
          <a:p>
            <a:fld id="{CBF24A48-BFB4-4B68-BE20-89767F5DD483}" type="slidenum">
              <a:r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9" name="PlaceHolder 1"/>
          <p:cNvSpPr>
            <a:spLocks noGrp="1"/>
          </p:cNvSpPr>
          <p:nvPr>
            <p:ph/>
          </p:nvPr>
        </p:nvSpPr>
        <p:spPr>
          <a:xfrm>
            <a:off x="770040" y="205740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graph shows payload vs orbit type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Landing attempts are successful across different payload values </a:t>
            </a:r>
            <a:endParaRPr lang="en-US" sz="2200" b="0" strike="noStrike" spc="-1" dirty="0">
              <a:solidFill>
                <a:srgbClr val="000000"/>
              </a:solidFill>
              <a:latin typeface="Calibri"/>
            </a:endParaRPr>
          </a:p>
        </p:txBody>
      </p:sp>
      <p:sp>
        <p:nvSpPr>
          <p:cNvPr id="4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Orbit Type</a:t>
            </a:r>
            <a:endParaRPr lang="en-IN" sz="4000" b="0" strike="noStrike" spc="-1">
              <a:solidFill>
                <a:srgbClr val="000000"/>
              </a:solidFill>
              <a:latin typeface="Arial"/>
            </a:endParaRPr>
          </a:p>
        </p:txBody>
      </p:sp>
      <p:pic>
        <p:nvPicPr>
          <p:cNvPr id="411" name="Picture 2"/>
          <p:cNvPicPr/>
          <p:nvPr/>
        </p:nvPicPr>
        <p:blipFill>
          <a:blip r:embed="rId3"/>
          <a:stretch/>
        </p:blipFill>
        <p:spPr>
          <a:xfrm>
            <a:off x="5348160" y="1401480"/>
            <a:ext cx="5690520" cy="5112360"/>
          </a:xfrm>
          <a:prstGeom prst="rect">
            <a:avLst/>
          </a:prstGeom>
          <a:ln w="0">
            <a:noFill/>
          </a:ln>
        </p:spPr>
      </p:pic>
      <p:sp>
        <p:nvSpPr>
          <p:cNvPr id="3" name="PlaceHolder 2"/>
          <p:cNvSpPr>
            <a:spLocks noGrp="1"/>
          </p:cNvSpPr>
          <p:nvPr>
            <p:ph type="sldNum" idx="2"/>
          </p:nvPr>
        </p:nvSpPr>
        <p:spPr/>
        <p:txBody>
          <a:bodyPr/>
          <a:lstStyle/>
          <a:p>
            <a:fld id="{5CF46AC3-05EC-457F-A508-9B8D23A20790}" type="slidenum">
              <a:r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2"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CA" sz="2200" b="0" strike="noStrike" spc="-1" dirty="0">
                <a:solidFill>
                  <a:schemeClr val="accent3">
                    <a:lumMod val="25000"/>
                  </a:schemeClr>
                </a:solidFill>
                <a:latin typeface="Abadi"/>
              </a:rPr>
              <a:t>Show a </a:t>
            </a:r>
            <a:r>
              <a:rPr lang="en-US" sz="2200" b="0" strike="noStrike" spc="-1" dirty="0">
                <a:solidFill>
                  <a:schemeClr val="accent3">
                    <a:lumMod val="25000"/>
                  </a:schemeClr>
                </a:solidFill>
                <a:latin typeface="Abadi"/>
              </a:rPr>
              <a:t>line chart of yearly average success rate</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The Yearly Average success rate increased steadily from 2013 to 2017 as experience with launches increased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Dips in success rate may be attributed to testing of newer next gen technology</a:t>
            </a:r>
          </a:p>
          <a:p>
            <a:pPr indent="0">
              <a:lnSpc>
                <a:spcPct val="100000"/>
              </a:lnSpc>
              <a:spcBef>
                <a:spcPts val="1400"/>
              </a:spcBef>
              <a:buNone/>
            </a:pPr>
            <a:endParaRPr lang="en-US" sz="2200" b="0" strike="noStrike" spc="-1" dirty="0">
              <a:solidFill>
                <a:srgbClr val="000000"/>
              </a:solidFill>
              <a:latin typeface="Calibri"/>
            </a:endParaRPr>
          </a:p>
        </p:txBody>
      </p:sp>
      <p:sp>
        <p:nvSpPr>
          <p:cNvPr id="41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Success Yearly Trend</a:t>
            </a:r>
            <a:endParaRPr lang="en-IN" sz="4000" b="0" strike="noStrike" spc="-1">
              <a:solidFill>
                <a:srgbClr val="000000"/>
              </a:solidFill>
              <a:latin typeface="Arial"/>
            </a:endParaRPr>
          </a:p>
        </p:txBody>
      </p:sp>
      <p:pic>
        <p:nvPicPr>
          <p:cNvPr id="414" name="Picture 2"/>
          <p:cNvPicPr/>
          <p:nvPr/>
        </p:nvPicPr>
        <p:blipFill>
          <a:blip r:embed="rId3"/>
          <a:stretch/>
        </p:blipFill>
        <p:spPr>
          <a:xfrm>
            <a:off x="7755631" y="1363244"/>
            <a:ext cx="3931920" cy="3102430"/>
          </a:xfrm>
          <a:prstGeom prst="rect">
            <a:avLst/>
          </a:prstGeom>
          <a:ln w="0">
            <a:noFill/>
          </a:ln>
        </p:spPr>
      </p:pic>
      <p:sp>
        <p:nvSpPr>
          <p:cNvPr id="3" name="PlaceHolder 2"/>
          <p:cNvSpPr>
            <a:spLocks noGrp="1"/>
          </p:cNvSpPr>
          <p:nvPr>
            <p:ph type="sldNum" idx="2"/>
          </p:nvPr>
        </p:nvSpPr>
        <p:spPr/>
        <p:txBody>
          <a:bodyPr/>
          <a:lstStyle/>
          <a:p>
            <a:fld id="{EA500B8A-00A8-49B1-B077-A5B2BC45DA63}" type="slidenum">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5" name="PlaceHolder 1"/>
          <p:cNvSpPr>
            <a:spLocks noGrp="1"/>
          </p:cNvSpPr>
          <p:nvPr>
            <p:ph/>
          </p:nvPr>
        </p:nvSpPr>
        <p:spPr>
          <a:xfrm>
            <a:off x="734280" y="186485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 Launch sites have the following names:</a:t>
            </a:r>
          </a:p>
          <a:p>
            <a:pPr marL="571500" indent="-342900">
              <a:lnSpc>
                <a:spcPct val="100000"/>
              </a:lnSpc>
              <a:spcBef>
                <a:spcPts val="1400"/>
              </a:spcBef>
            </a:pPr>
            <a:r>
              <a:rPr lang="en-US" sz="2200" spc="-1" dirty="0">
                <a:solidFill>
                  <a:srgbClr val="000000"/>
                </a:solidFill>
                <a:latin typeface="Calibri"/>
              </a:rPr>
              <a:t>CCAFS LC-40</a:t>
            </a:r>
          </a:p>
          <a:p>
            <a:pPr marL="571500" indent="-342900">
              <a:lnSpc>
                <a:spcPct val="100000"/>
              </a:lnSpc>
              <a:spcBef>
                <a:spcPts val="1400"/>
              </a:spcBef>
            </a:pPr>
            <a:r>
              <a:rPr lang="en-US" sz="2200" b="0" strike="noStrike" spc="-1" dirty="0">
                <a:solidFill>
                  <a:srgbClr val="000000"/>
                </a:solidFill>
                <a:latin typeface="Calibri"/>
              </a:rPr>
              <a:t>VAFB SLC-4E</a:t>
            </a:r>
          </a:p>
          <a:p>
            <a:pPr marL="571500" indent="-342900">
              <a:lnSpc>
                <a:spcPct val="100000"/>
              </a:lnSpc>
              <a:spcBef>
                <a:spcPts val="1400"/>
              </a:spcBef>
            </a:pPr>
            <a:r>
              <a:rPr lang="en-US" sz="2200" spc="-1" dirty="0">
                <a:solidFill>
                  <a:srgbClr val="000000"/>
                </a:solidFill>
                <a:latin typeface="Calibri"/>
              </a:rPr>
              <a:t>KSC LC-39A</a:t>
            </a:r>
          </a:p>
          <a:p>
            <a:pPr marL="571500" indent="-342900">
              <a:lnSpc>
                <a:spcPct val="100000"/>
              </a:lnSpc>
              <a:spcBef>
                <a:spcPts val="1400"/>
              </a:spcBef>
            </a:pPr>
            <a:r>
              <a:rPr lang="en-US" sz="2200" b="0" strike="noStrike" spc="-1" dirty="0">
                <a:solidFill>
                  <a:srgbClr val="000000"/>
                </a:solidFill>
                <a:latin typeface="Calibri"/>
              </a:rPr>
              <a:t>CCAFS SLC-40</a:t>
            </a:r>
          </a:p>
          <a:p>
            <a:pPr indent="0">
              <a:lnSpc>
                <a:spcPct val="100000"/>
              </a:lnSpc>
              <a:spcBef>
                <a:spcPts val="1400"/>
              </a:spcBef>
              <a:buNone/>
            </a:pPr>
            <a:r>
              <a:rPr lang="en-US" sz="2200" spc="-1" dirty="0">
                <a:solidFill>
                  <a:srgbClr val="000000"/>
                </a:solidFill>
                <a:latin typeface="Calibri"/>
              </a:rPr>
              <a:t>We can do this with SQL Queries. </a:t>
            </a:r>
          </a:p>
          <a:p>
            <a:pPr indent="0">
              <a:lnSpc>
                <a:spcPct val="100000"/>
              </a:lnSpc>
              <a:spcBef>
                <a:spcPts val="1400"/>
              </a:spcBef>
              <a:buNone/>
            </a:pPr>
            <a:r>
              <a:rPr lang="en-US" sz="2200" spc="-1" dirty="0">
                <a:solidFill>
                  <a:srgbClr val="000000"/>
                </a:solidFill>
                <a:latin typeface="Calibri"/>
              </a:rPr>
              <a:t>The </a:t>
            </a:r>
            <a:r>
              <a:rPr lang="en-US" sz="2200" spc="-1" dirty="0" err="1">
                <a:solidFill>
                  <a:srgbClr val="000000"/>
                </a:solidFill>
                <a:latin typeface="Calibri"/>
              </a:rPr>
              <a:t>dataframe</a:t>
            </a:r>
            <a:r>
              <a:rPr lang="en-US" sz="2200" spc="-1" dirty="0">
                <a:solidFill>
                  <a:srgbClr val="000000"/>
                </a:solidFill>
                <a:latin typeface="Calibri"/>
              </a:rPr>
              <a:t> is loaded into an SQLite database and queries are run. In most graphic visualizations above, CCAFS LC-40 and CCAFS SLC-40 have been combined, as their geographic location is within the same complex</a:t>
            </a:r>
            <a:endParaRPr lang="en-US" sz="2200" b="0" strike="noStrike" spc="-1" dirty="0">
              <a:solidFill>
                <a:srgbClr val="000000"/>
              </a:solidFill>
              <a:latin typeface="Calibri"/>
            </a:endParaRPr>
          </a:p>
        </p:txBody>
      </p:sp>
      <p:sp>
        <p:nvSpPr>
          <p:cNvPr id="41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All Launch Site Names</a:t>
            </a:r>
            <a:endParaRPr lang="en-IN" sz="4000" b="0" strike="noStrike" spc="-1">
              <a:solidFill>
                <a:srgbClr val="000000"/>
              </a:solidFill>
              <a:latin typeface="Arial"/>
            </a:endParaRPr>
          </a:p>
        </p:txBody>
      </p:sp>
      <p:pic>
        <p:nvPicPr>
          <p:cNvPr id="417" name="Picture 1"/>
          <p:cNvPicPr/>
          <p:nvPr/>
        </p:nvPicPr>
        <p:blipFill rotWithShape="1">
          <a:blip r:embed="rId3"/>
          <a:srcRect r="40661"/>
          <a:stretch/>
        </p:blipFill>
        <p:spPr>
          <a:xfrm>
            <a:off x="5635806" y="2375113"/>
            <a:ext cx="5649474" cy="2515864"/>
          </a:xfrm>
          <a:prstGeom prst="rect">
            <a:avLst/>
          </a:prstGeom>
          <a:ln w="0">
            <a:noFill/>
          </a:ln>
        </p:spPr>
      </p:pic>
      <p:sp>
        <p:nvSpPr>
          <p:cNvPr id="3" name="PlaceHolder 2"/>
          <p:cNvSpPr>
            <a:spLocks noGrp="1"/>
          </p:cNvSpPr>
          <p:nvPr>
            <p:ph type="sldNum" idx="2"/>
          </p:nvPr>
        </p:nvSpPr>
        <p:spPr/>
        <p:txBody>
          <a:bodyPr/>
          <a:lstStyle/>
          <a:p>
            <a:fld id="{4C8DC88D-2477-4600-9F95-19881881B1A7}" type="slidenum">
              <a:r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8" name="PlaceHolder 1"/>
          <p:cNvSpPr>
            <a:spLocks noGrp="1"/>
          </p:cNvSpPr>
          <p:nvPr>
            <p:ph/>
          </p:nvPr>
        </p:nvSpPr>
        <p:spPr>
          <a:xfrm>
            <a:off x="770040" y="1825560"/>
            <a:ext cx="1068768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There are two launch sites beginning with CCA. We can look at a sample of the data from these launch sites. We can see the customer being either SpaceX or NASA</a:t>
            </a:r>
          </a:p>
        </p:txBody>
      </p:sp>
      <p:sp>
        <p:nvSpPr>
          <p:cNvPr id="4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Site Names Begin with 'CCA'</a:t>
            </a:r>
            <a:endParaRPr lang="en-IN" sz="4000" b="0" strike="noStrike" spc="-1">
              <a:solidFill>
                <a:srgbClr val="000000"/>
              </a:solidFill>
              <a:latin typeface="Arial"/>
            </a:endParaRPr>
          </a:p>
        </p:txBody>
      </p:sp>
      <p:pic>
        <p:nvPicPr>
          <p:cNvPr id="420" name="Picture 1"/>
          <p:cNvPicPr/>
          <p:nvPr/>
        </p:nvPicPr>
        <p:blipFill>
          <a:blip r:embed="rId3"/>
          <a:stretch/>
        </p:blipFill>
        <p:spPr>
          <a:xfrm>
            <a:off x="770040" y="2952000"/>
            <a:ext cx="11383920" cy="3072960"/>
          </a:xfrm>
          <a:prstGeom prst="rect">
            <a:avLst/>
          </a:prstGeom>
          <a:ln w="0">
            <a:noFill/>
          </a:ln>
        </p:spPr>
      </p:pic>
      <p:sp>
        <p:nvSpPr>
          <p:cNvPr id="3" name="PlaceHolder 2"/>
          <p:cNvSpPr>
            <a:spLocks noGrp="1"/>
          </p:cNvSpPr>
          <p:nvPr>
            <p:ph type="sldNum" idx="2"/>
          </p:nvPr>
        </p:nvSpPr>
        <p:spPr/>
        <p:txBody>
          <a:bodyPr/>
          <a:lstStyle/>
          <a:p>
            <a:fld id="{BF08BBC0-4BF4-4C6E-85D6-12C002086CF4}" type="slidenum">
              <a:r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1"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spc="-1" dirty="0">
                <a:solidFill>
                  <a:schemeClr val="accent3">
                    <a:lumMod val="25000"/>
                  </a:schemeClr>
                </a:solidFill>
                <a:latin typeface="Abadi"/>
              </a:rPr>
              <a:t>T</a:t>
            </a:r>
            <a:r>
              <a:rPr lang="en-US" sz="2200" b="0" strike="noStrike" spc="-1" dirty="0">
                <a:solidFill>
                  <a:schemeClr val="accent3">
                    <a:lumMod val="25000"/>
                  </a:schemeClr>
                </a:solidFill>
                <a:latin typeface="Abadi"/>
              </a:rPr>
              <a:t>he total payload carried by boosters for NASA is 99980 kg</a:t>
            </a:r>
            <a:endParaRPr lang="en-US" sz="2200" b="0" strike="noStrike" spc="-1" dirty="0">
              <a:solidFill>
                <a:srgbClr val="000000"/>
              </a:solidFill>
              <a:latin typeface="Calibri"/>
            </a:endParaRPr>
          </a:p>
        </p:txBody>
      </p:sp>
      <p:sp>
        <p:nvSpPr>
          <p:cNvPr id="42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Total Payload Mass</a:t>
            </a:r>
            <a:endParaRPr lang="en-IN" sz="4000" b="0" strike="noStrike" spc="-1">
              <a:solidFill>
                <a:srgbClr val="000000"/>
              </a:solidFill>
              <a:latin typeface="Arial"/>
            </a:endParaRPr>
          </a:p>
        </p:txBody>
      </p:sp>
      <p:pic>
        <p:nvPicPr>
          <p:cNvPr id="423" name="Picture 1"/>
          <p:cNvPicPr/>
          <p:nvPr/>
        </p:nvPicPr>
        <p:blipFill>
          <a:blip r:embed="rId3"/>
          <a:stretch/>
        </p:blipFill>
        <p:spPr>
          <a:xfrm>
            <a:off x="788760" y="3189420"/>
            <a:ext cx="9726480" cy="1472400"/>
          </a:xfrm>
          <a:prstGeom prst="rect">
            <a:avLst/>
          </a:prstGeom>
          <a:ln w="0">
            <a:noFill/>
          </a:ln>
        </p:spPr>
      </p:pic>
      <p:sp>
        <p:nvSpPr>
          <p:cNvPr id="3" name="PlaceHolder 2"/>
          <p:cNvSpPr>
            <a:spLocks noGrp="1"/>
          </p:cNvSpPr>
          <p:nvPr>
            <p:ph type="sldNum" idx="2"/>
          </p:nvPr>
        </p:nvSpPr>
        <p:spPr/>
        <p:txBody>
          <a:bodyPr/>
          <a:lstStyle/>
          <a:p>
            <a:fld id="{E1FE3542-D6A5-488D-B813-B6C5DD5B1E78}" type="slidenum">
              <a:r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4"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average payload mass carried by booster version F9 v1.1</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r>
              <a:rPr lang="en-US" sz="2200" spc="-1" dirty="0">
                <a:solidFill>
                  <a:srgbClr val="000000"/>
                </a:solidFill>
                <a:latin typeface="Calibri"/>
              </a:rPr>
              <a:t>The average is 2534.66 kg</a:t>
            </a:r>
            <a:endParaRPr lang="en-US" sz="2200" spc="-1" dirty="0">
              <a:solidFill>
                <a:schemeClr val="accent3">
                  <a:lumMod val="25000"/>
                </a:schemeClr>
              </a:solidFill>
              <a:latin typeface="Abadi"/>
            </a:endParaRPr>
          </a:p>
        </p:txBody>
      </p:sp>
      <p:sp>
        <p:nvSpPr>
          <p:cNvPr id="42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Average Payload Mass by F9 v1.1</a:t>
            </a:r>
            <a:endParaRPr lang="en-IN" sz="4000" b="0" strike="noStrike" spc="-1">
              <a:solidFill>
                <a:srgbClr val="000000"/>
              </a:solidFill>
              <a:latin typeface="Arial"/>
            </a:endParaRPr>
          </a:p>
        </p:txBody>
      </p:sp>
      <p:pic>
        <p:nvPicPr>
          <p:cNvPr id="426" name="Picture 1"/>
          <p:cNvPicPr/>
          <p:nvPr/>
        </p:nvPicPr>
        <p:blipFill>
          <a:blip r:embed="rId3"/>
          <a:stretch/>
        </p:blipFill>
        <p:spPr>
          <a:xfrm>
            <a:off x="770040" y="2487960"/>
            <a:ext cx="10455840" cy="1882080"/>
          </a:xfrm>
          <a:prstGeom prst="rect">
            <a:avLst/>
          </a:prstGeom>
          <a:ln w="0">
            <a:noFill/>
          </a:ln>
        </p:spPr>
      </p:pic>
      <p:sp>
        <p:nvSpPr>
          <p:cNvPr id="3" name="PlaceHolder 2"/>
          <p:cNvSpPr>
            <a:spLocks noGrp="1"/>
          </p:cNvSpPr>
          <p:nvPr>
            <p:ph type="sldNum" idx="2"/>
          </p:nvPr>
        </p:nvSpPr>
        <p:spPr/>
        <p:txBody>
          <a:bodyPr/>
          <a:lstStyle/>
          <a:p>
            <a:fld id="{88813463-6F4D-4A7E-AE17-C2334000A01A}" type="slidenum">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838080" y="510840"/>
            <a:ext cx="10515240" cy="62352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Executive Summary</a:t>
            </a:r>
            <a:endParaRPr lang="en-US" sz="3700" b="0" strike="noStrike" spc="-1">
              <a:solidFill>
                <a:srgbClr val="000000"/>
              </a:solidFill>
              <a:latin typeface="Calibri"/>
            </a:endParaRPr>
          </a:p>
        </p:txBody>
      </p:sp>
      <p:sp>
        <p:nvSpPr>
          <p:cNvPr id="253" name="PlaceHolder 2"/>
          <p:cNvSpPr>
            <a:spLocks noGrp="1"/>
          </p:cNvSpPr>
          <p:nvPr>
            <p:ph/>
          </p:nvPr>
        </p:nvSpPr>
        <p:spPr>
          <a:xfrm>
            <a:off x="886320" y="1566360"/>
            <a:ext cx="5181120" cy="37249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Methodology</a:t>
            </a:r>
          </a:p>
          <a:p>
            <a:pPr indent="0">
              <a:lnSpc>
                <a:spcPct val="90000"/>
              </a:lnSpc>
              <a:spcBef>
                <a:spcPts val="1001"/>
              </a:spcBef>
              <a:buNone/>
              <a:tabLst>
                <a:tab pos="0" algn="l"/>
              </a:tabLst>
            </a:pPr>
            <a:endParaRPr lang="en-US" sz="2800" b="0" strike="noStrike"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Data from SpaceX launch and return was analyzed to buil</a:t>
            </a:r>
            <a:r>
              <a:rPr lang="en-US" sz="2800" spc="-1" dirty="0">
                <a:solidFill>
                  <a:srgbClr val="000000"/>
                </a:solidFill>
                <a:latin typeface="Calibri"/>
              </a:rPr>
              <a:t>d a model. The model can predict successful recovery of launch module after successful launch</a:t>
            </a:r>
            <a:endParaRPr lang="en-US" sz="2800" b="0" strike="noStrike" spc="-1" dirty="0">
              <a:solidFill>
                <a:srgbClr val="000000"/>
              </a:solidFill>
              <a:latin typeface="Calibri"/>
            </a:endParaRPr>
          </a:p>
        </p:txBody>
      </p:sp>
      <p:sp>
        <p:nvSpPr>
          <p:cNvPr id="254" name="PlaceHolder 3"/>
          <p:cNvSpPr>
            <a:spLocks noGrp="1"/>
          </p:cNvSpPr>
          <p:nvPr>
            <p:ph/>
          </p:nvPr>
        </p:nvSpPr>
        <p:spPr>
          <a:xfrm>
            <a:off x="6422064" y="1566360"/>
            <a:ext cx="4931255" cy="46101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Results</a:t>
            </a:r>
          </a:p>
          <a:p>
            <a:pPr indent="0">
              <a:lnSpc>
                <a:spcPct val="90000"/>
              </a:lnSpc>
              <a:spcBef>
                <a:spcPts val="1001"/>
              </a:spcBef>
              <a:buNone/>
              <a:tabLst>
                <a:tab pos="0" algn="l"/>
              </a:tabLst>
            </a:pPr>
            <a:endParaRPr lang="en-US" sz="2800"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The results show that we have a model which shows an accuracy score of 88.75% in predicting the recovery of the launch module</a:t>
            </a:r>
          </a:p>
        </p:txBody>
      </p:sp>
      <p:sp>
        <p:nvSpPr>
          <p:cNvPr id="255" name="PlaceHolder 4"/>
          <p:cNvSpPr>
            <a:spLocks noGrp="1"/>
          </p:cNvSpPr>
          <p:nvPr>
            <p:ph type="sldNum" idx="17"/>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1AF9CA2D-9491-468D-B46B-E20E1CF1DC51}" type="slidenum">
              <a:rPr lang="en-US" sz="1600" b="0" strike="noStrike" spc="-1">
                <a:solidFill>
                  <a:srgbClr val="1C7DDB"/>
                </a:solidFill>
                <a:latin typeface="Abadi"/>
              </a:rPr>
              <a:t>3</a:t>
            </a:fld>
            <a:endParaRPr lang="en-IN" sz="1600" b="0" strike="noStrike" spc="-1">
              <a:solidFill>
                <a:srgbClr val="000000"/>
              </a:solidFill>
              <a:latin typeface="Times New Roman"/>
            </a:endParaRPr>
          </a:p>
        </p:txBody>
      </p:sp>
      <p:cxnSp>
        <p:nvCxnSpPr>
          <p:cNvPr id="256" name="Straight Connector 4"/>
          <p:cNvCxnSpPr/>
          <p:nvPr/>
        </p:nvCxnSpPr>
        <p:spPr>
          <a:xfrm>
            <a:off x="901080" y="1245600"/>
            <a:ext cx="10707840" cy="360"/>
          </a:xfrm>
          <a:prstGeom prst="straightConnector1">
            <a:avLst/>
          </a:prstGeom>
          <a:ln w="12700">
            <a:solidFill>
              <a:srgbClr val="4472C4"/>
            </a:solidFill>
          </a:ln>
        </p:spPr>
      </p:cxnSp>
      <p:pic>
        <p:nvPicPr>
          <p:cNvPr id="257" name="Graphic 28" descr="Circles with arrows with solid fill"/>
          <p:cNvPicPr/>
          <p:nvPr/>
        </p:nvPicPr>
        <p:blipFill>
          <a:blip r:embed="rId2"/>
          <a:stretch/>
        </p:blipFill>
        <p:spPr>
          <a:xfrm>
            <a:off x="886320" y="1502280"/>
            <a:ext cx="687299" cy="617400"/>
          </a:xfrm>
          <a:prstGeom prst="rect">
            <a:avLst/>
          </a:prstGeom>
          <a:ln w="0">
            <a:noFill/>
          </a:ln>
        </p:spPr>
      </p:pic>
      <p:pic>
        <p:nvPicPr>
          <p:cNvPr id="258" name="Graphic 30" descr="Presentation with pie chart with solid fill"/>
          <p:cNvPicPr/>
          <p:nvPr/>
        </p:nvPicPr>
        <p:blipFill>
          <a:blip r:embed="rId3"/>
          <a:stretch/>
        </p:blipFill>
        <p:spPr>
          <a:xfrm>
            <a:off x="6443328" y="1566360"/>
            <a:ext cx="687299" cy="649080"/>
          </a:xfrm>
          <a:prstGeom prst="rect">
            <a:avLst/>
          </a:prstGeom>
          <a:ln w="0">
            <a:noFill/>
          </a:ln>
        </p:spPr>
      </p:pic>
      <p:sp>
        <p:nvSpPr>
          <p:cNvPr id="259" name="Rectangle 31"/>
          <p:cNvSpPr/>
          <p:nvPr/>
        </p:nvSpPr>
        <p:spPr>
          <a:xfrm>
            <a:off x="10995840" y="379440"/>
            <a:ext cx="715680" cy="715680"/>
          </a:xfrm>
          <a:prstGeom prst="rect">
            <a:avLst/>
          </a:prstGeom>
          <a:blipFill rotWithShape="0">
            <a:blip r:embed="rId4"/>
            <a:srcRect/>
            <a:stretch/>
          </a:blipFill>
          <a:ln>
            <a:solidFill>
              <a:srgbClr val="FFFFFF"/>
            </a:solid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7"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The first successful Ground landing was done on 12-12-2015</a:t>
            </a:r>
            <a:endParaRPr lang="en-US" sz="2200" b="0" strike="noStrike" spc="-1" dirty="0">
              <a:solidFill>
                <a:srgbClr val="000000"/>
              </a:solidFill>
              <a:latin typeface="Calibri"/>
            </a:endParaRPr>
          </a:p>
        </p:txBody>
      </p:sp>
      <p:sp>
        <p:nvSpPr>
          <p:cNvPr id="42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First Successful Ground Landing Date</a:t>
            </a:r>
            <a:endParaRPr lang="en-IN" sz="4000" b="0" strike="noStrike" spc="-1">
              <a:solidFill>
                <a:srgbClr val="000000"/>
              </a:solidFill>
              <a:latin typeface="Arial"/>
            </a:endParaRPr>
          </a:p>
        </p:txBody>
      </p:sp>
      <p:pic>
        <p:nvPicPr>
          <p:cNvPr id="429" name="Picture 1"/>
          <p:cNvPicPr/>
          <p:nvPr/>
        </p:nvPicPr>
        <p:blipFill>
          <a:blip r:embed="rId3"/>
          <a:stretch/>
        </p:blipFill>
        <p:spPr>
          <a:xfrm>
            <a:off x="942480" y="2972880"/>
            <a:ext cx="9757080" cy="1877040"/>
          </a:xfrm>
          <a:prstGeom prst="rect">
            <a:avLst/>
          </a:prstGeom>
          <a:ln w="0">
            <a:noFill/>
          </a:ln>
        </p:spPr>
      </p:pic>
      <p:sp>
        <p:nvSpPr>
          <p:cNvPr id="3" name="PlaceHolder 2"/>
          <p:cNvSpPr>
            <a:spLocks noGrp="1"/>
          </p:cNvSpPr>
          <p:nvPr>
            <p:ph type="sldNum" idx="2"/>
          </p:nvPr>
        </p:nvSpPr>
        <p:spPr/>
        <p:txBody>
          <a:bodyPr/>
          <a:lstStyle/>
          <a:p>
            <a:fld id="{662DA824-A2F7-43E8-B89B-F1BB6DFD66A2}" type="slidenum">
              <a:rP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0"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This provides the </a:t>
            </a:r>
            <a:r>
              <a:rPr lang="en-US" sz="2200" b="0" strike="noStrike" spc="-1" dirty="0">
                <a:solidFill>
                  <a:schemeClr val="accent3">
                    <a:lumMod val="25000"/>
                  </a:schemeClr>
                </a:solidFill>
                <a:latin typeface="Abadi"/>
              </a:rPr>
              <a:t>names of boosters which have successfully landed on drone ship and had payload mass greater than 4000 but less than 6000</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r>
              <a:rPr lang="en-US" sz="1800" b="0" strike="noStrike" spc="-1" dirty="0">
                <a:solidFill>
                  <a:schemeClr val="tx1">
                    <a:lumMod val="65000"/>
                    <a:lumOff val="35000"/>
                  </a:schemeClr>
                </a:solidFill>
                <a:latin typeface="Abadi"/>
              </a:rPr>
              <a:t>The WHERE clause uses two Boolean parts, LANDING_OUTCOME starting with Success and a Boolean operation with </a:t>
            </a:r>
            <a:r>
              <a:rPr lang="en-US" sz="1800" b="0" strike="noStrike" spc="-1" dirty="0" err="1">
                <a:solidFill>
                  <a:schemeClr val="tx1">
                    <a:lumMod val="65000"/>
                    <a:lumOff val="35000"/>
                  </a:schemeClr>
                </a:solidFill>
                <a:latin typeface="Abadi"/>
              </a:rPr>
              <a:t>Payload_mass_kg</a:t>
            </a:r>
            <a:r>
              <a:rPr lang="en-US" sz="1800" b="0" strike="noStrike" spc="-1" dirty="0">
                <a:solidFill>
                  <a:schemeClr val="tx1">
                    <a:lumMod val="65000"/>
                    <a:lumOff val="35000"/>
                  </a:schemeClr>
                </a:solidFill>
                <a:latin typeface="Abadi"/>
              </a:rPr>
              <a:t> &lt; 4000 and &lt;6000. The BETWEEN _ AND _ clause can also be used</a:t>
            </a:r>
            <a:endParaRPr lang="en-US" sz="1800" b="0" strike="noStrike" spc="-1" dirty="0">
              <a:solidFill>
                <a:schemeClr val="tx1">
                  <a:lumMod val="65000"/>
                  <a:lumOff val="35000"/>
                </a:schemeClr>
              </a:solidFill>
              <a:latin typeface="Calibri"/>
            </a:endParaRPr>
          </a:p>
        </p:txBody>
      </p:sp>
      <p:sp>
        <p:nvSpPr>
          <p:cNvPr id="43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4000" lnSpcReduction="20000"/>
          </a:bodyPr>
          <a:lstStyle/>
          <a:p>
            <a:pPr>
              <a:lnSpc>
                <a:spcPct val="90000"/>
              </a:lnSpc>
            </a:pPr>
            <a:r>
              <a:rPr lang="en-US" sz="4000" b="0" strike="noStrike" spc="-1">
                <a:solidFill>
                  <a:srgbClr val="0B49CB"/>
                </a:solidFill>
                <a:latin typeface="Abadi"/>
                <a:ea typeface="IBM Plex Mono SemiBold"/>
              </a:rPr>
              <a:t>Successful Drone Ship Landing with Payload between 4000 and 6000</a:t>
            </a:r>
            <a:endParaRPr lang="en-IN" sz="4000" b="0" strike="noStrike" spc="-1">
              <a:solidFill>
                <a:srgbClr val="000000"/>
              </a:solidFill>
              <a:latin typeface="Arial"/>
            </a:endParaRPr>
          </a:p>
        </p:txBody>
      </p:sp>
      <p:pic>
        <p:nvPicPr>
          <p:cNvPr id="432" name="Picture 1"/>
          <p:cNvPicPr/>
          <p:nvPr/>
        </p:nvPicPr>
        <p:blipFill>
          <a:blip r:embed="rId3"/>
          <a:stretch/>
        </p:blipFill>
        <p:spPr>
          <a:xfrm>
            <a:off x="672600" y="3079620"/>
            <a:ext cx="10846800" cy="1842840"/>
          </a:xfrm>
          <a:prstGeom prst="rect">
            <a:avLst/>
          </a:prstGeom>
          <a:ln w="0">
            <a:noFill/>
          </a:ln>
        </p:spPr>
      </p:pic>
      <p:sp>
        <p:nvSpPr>
          <p:cNvPr id="3" name="PlaceHolder 2"/>
          <p:cNvSpPr>
            <a:spLocks noGrp="1"/>
          </p:cNvSpPr>
          <p:nvPr>
            <p:ph type="sldNum" idx="2"/>
          </p:nvPr>
        </p:nvSpPr>
        <p:spPr/>
        <p:txBody>
          <a:bodyPr/>
          <a:lstStyle/>
          <a:p>
            <a:fld id="{E74D1770-C9EF-481B-B066-2124821C1F49}" type="slidenum">
              <a:r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3"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total number of Failure and Success of mission is given :-</a:t>
            </a:r>
          </a:p>
          <a:p>
            <a:pPr indent="0">
              <a:lnSpc>
                <a:spcPct val="100000"/>
              </a:lnSpc>
              <a:spcBef>
                <a:spcPts val="1400"/>
              </a:spcBef>
              <a:buNone/>
            </a:pPr>
            <a:r>
              <a:rPr lang="en-US" sz="2200" spc="-1" dirty="0">
                <a:solidFill>
                  <a:schemeClr val="accent3">
                    <a:lumMod val="25000"/>
                  </a:schemeClr>
                </a:solidFill>
                <a:latin typeface="Abadi"/>
              </a:rPr>
              <a:t>Success = 98+1+1 = 100</a:t>
            </a:r>
          </a:p>
          <a:p>
            <a:pPr indent="0">
              <a:lnSpc>
                <a:spcPct val="100000"/>
              </a:lnSpc>
              <a:spcBef>
                <a:spcPts val="1400"/>
              </a:spcBef>
              <a:buNone/>
            </a:pPr>
            <a:r>
              <a:rPr lang="en-US" sz="2200" b="0" strike="noStrike" spc="-1" dirty="0">
                <a:solidFill>
                  <a:schemeClr val="accent3">
                    <a:lumMod val="25000"/>
                  </a:schemeClr>
                </a:solidFill>
                <a:latin typeface="Abadi"/>
              </a:rPr>
              <a:t>Failure = 1</a:t>
            </a:r>
            <a:endParaRPr lang="en-US" sz="2200" b="0" strike="noStrike" spc="-1" dirty="0">
              <a:solidFill>
                <a:srgbClr val="000000"/>
              </a:solidFill>
              <a:latin typeface="Calibri"/>
            </a:endParaRPr>
          </a:p>
        </p:txBody>
      </p:sp>
      <p:sp>
        <p:nvSpPr>
          <p:cNvPr id="43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6000" lnSpcReduction="20000"/>
          </a:bodyPr>
          <a:lstStyle/>
          <a:p>
            <a:pPr>
              <a:lnSpc>
                <a:spcPct val="90000"/>
              </a:lnSpc>
            </a:pPr>
            <a:r>
              <a:rPr lang="en-US" sz="4000" b="0" strike="noStrike" spc="-1">
                <a:solidFill>
                  <a:srgbClr val="0B49CB"/>
                </a:solidFill>
                <a:latin typeface="Abadi"/>
                <a:ea typeface="IBM Plex Mono SemiBold"/>
              </a:rPr>
              <a:t>Total Number of Successful and Failure Mission Outcomes</a:t>
            </a:r>
            <a:endParaRPr lang="en-IN" sz="4000" b="0" strike="noStrike" spc="-1">
              <a:solidFill>
                <a:srgbClr val="000000"/>
              </a:solidFill>
              <a:latin typeface="Arial"/>
            </a:endParaRPr>
          </a:p>
        </p:txBody>
      </p:sp>
      <p:pic>
        <p:nvPicPr>
          <p:cNvPr id="435" name="Picture 1"/>
          <p:cNvPicPr/>
          <p:nvPr/>
        </p:nvPicPr>
        <p:blipFill>
          <a:blip r:embed="rId3"/>
          <a:stretch/>
        </p:blipFill>
        <p:spPr>
          <a:xfrm>
            <a:off x="1082194" y="3500640"/>
            <a:ext cx="9745199" cy="2818800"/>
          </a:xfrm>
          <a:prstGeom prst="rect">
            <a:avLst/>
          </a:prstGeom>
          <a:ln w="0">
            <a:noFill/>
          </a:ln>
        </p:spPr>
      </p:pic>
      <p:sp>
        <p:nvSpPr>
          <p:cNvPr id="3" name="PlaceHolder 2"/>
          <p:cNvSpPr>
            <a:spLocks noGrp="1"/>
          </p:cNvSpPr>
          <p:nvPr>
            <p:ph type="sldNum" idx="2"/>
          </p:nvPr>
        </p:nvSpPr>
        <p:spPr/>
        <p:txBody>
          <a:bodyPr/>
          <a:lstStyle/>
          <a:p>
            <a:fld id="{51A940B2-EDDC-4009-97E9-748300835755}" type="slidenum">
              <a:r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6"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These are the boosters which carry the maximum payload. All are variants of Falcon 9 heavy</a:t>
            </a:r>
            <a:endParaRPr lang="en-US" sz="2200" b="0" strike="noStrike" spc="-1" dirty="0">
              <a:solidFill>
                <a:srgbClr val="000000"/>
              </a:solidFill>
              <a:latin typeface="Calibri"/>
            </a:endParaRPr>
          </a:p>
        </p:txBody>
      </p:sp>
      <p:sp>
        <p:nvSpPr>
          <p:cNvPr id="43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Boosters Carried Maximum Payload</a:t>
            </a:r>
            <a:endParaRPr lang="en-IN" sz="4000" b="0" strike="noStrike" spc="-1">
              <a:solidFill>
                <a:srgbClr val="000000"/>
              </a:solidFill>
              <a:latin typeface="Arial"/>
            </a:endParaRPr>
          </a:p>
        </p:txBody>
      </p:sp>
      <p:pic>
        <p:nvPicPr>
          <p:cNvPr id="438" name="Picture 1"/>
          <p:cNvPicPr/>
          <p:nvPr/>
        </p:nvPicPr>
        <p:blipFill>
          <a:blip r:embed="rId3"/>
          <a:stretch/>
        </p:blipFill>
        <p:spPr>
          <a:xfrm>
            <a:off x="942480" y="2914560"/>
            <a:ext cx="7772040" cy="3311640"/>
          </a:xfrm>
          <a:prstGeom prst="rect">
            <a:avLst/>
          </a:prstGeom>
          <a:ln w="0">
            <a:noFill/>
          </a:ln>
        </p:spPr>
      </p:pic>
      <p:sp>
        <p:nvSpPr>
          <p:cNvPr id="3" name="PlaceHolder 2"/>
          <p:cNvSpPr>
            <a:spLocks noGrp="1"/>
          </p:cNvSpPr>
          <p:nvPr>
            <p:ph type="sldNum" idx="2"/>
          </p:nvPr>
        </p:nvSpPr>
        <p:spPr/>
        <p:txBody>
          <a:bodyPr/>
          <a:lstStyle/>
          <a:p>
            <a:fld id="{E08A38BD-A114-4680-A29E-499D4747B5BC}" type="slidenum">
              <a:r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9"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rgbClr val="000000"/>
                </a:solidFill>
                <a:latin typeface="Calibri"/>
              </a:rPr>
              <a:t>We can list the failed landing outcomes, their booster versions and launch site names for a specific year, like 2015</a:t>
            </a:r>
          </a:p>
          <a:p>
            <a:pPr indent="0">
              <a:lnSpc>
                <a:spcPct val="100000"/>
              </a:lnSpc>
              <a:spcBef>
                <a:spcPts val="1400"/>
              </a:spcBef>
              <a:buNone/>
            </a:pPr>
            <a:r>
              <a:rPr lang="en-US" sz="2200" spc="-1" dirty="0">
                <a:solidFill>
                  <a:srgbClr val="000000"/>
                </a:solidFill>
                <a:latin typeface="Calibri"/>
              </a:rPr>
              <a:t>Limitations of SQLite force us to use some string-based techniques to get the month name. A 3-letter month is obtained</a:t>
            </a:r>
            <a:endParaRPr lang="en-US" sz="2200" b="0" strike="noStrike" spc="-1" dirty="0">
              <a:solidFill>
                <a:srgbClr val="000000"/>
              </a:solidFill>
              <a:latin typeface="Calibri"/>
            </a:endParaRPr>
          </a:p>
        </p:txBody>
      </p:sp>
      <p:sp>
        <p:nvSpPr>
          <p:cNvPr id="44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2015 Launch Records</a:t>
            </a:r>
            <a:endParaRPr lang="en-IN" sz="4000" b="0" strike="noStrike" spc="-1">
              <a:solidFill>
                <a:srgbClr val="000000"/>
              </a:solidFill>
              <a:latin typeface="Arial"/>
            </a:endParaRPr>
          </a:p>
        </p:txBody>
      </p:sp>
      <p:pic>
        <p:nvPicPr>
          <p:cNvPr id="441" name="Picture 6"/>
          <p:cNvPicPr/>
          <p:nvPr/>
        </p:nvPicPr>
        <p:blipFill>
          <a:blip r:embed="rId3"/>
          <a:stretch/>
        </p:blipFill>
        <p:spPr>
          <a:xfrm>
            <a:off x="997003" y="3580200"/>
            <a:ext cx="10061313" cy="2596320"/>
          </a:xfrm>
          <a:prstGeom prst="rect">
            <a:avLst/>
          </a:prstGeom>
          <a:ln w="0">
            <a:noFill/>
          </a:ln>
        </p:spPr>
      </p:pic>
      <p:sp>
        <p:nvSpPr>
          <p:cNvPr id="3" name="PlaceHolder 2"/>
          <p:cNvSpPr>
            <a:spLocks noGrp="1"/>
          </p:cNvSpPr>
          <p:nvPr>
            <p:ph type="sldNum" idx="2"/>
          </p:nvPr>
        </p:nvSpPr>
        <p:spPr/>
        <p:txBody>
          <a:bodyPr/>
          <a:lstStyle/>
          <a:p>
            <a:fld id="{FC5E3919-B31C-4841-A64F-823D17592DBA}" type="slidenum">
              <a:r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2"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We can check the ranking of Landing Outcomes between 2010-06-04 and 2017-03-20, in descending order</a:t>
            </a:r>
          </a:p>
          <a:p>
            <a:pPr indent="0">
              <a:lnSpc>
                <a:spcPct val="100000"/>
              </a:lnSpc>
              <a:spcBef>
                <a:spcPts val="1400"/>
              </a:spcBef>
              <a:buNone/>
            </a:pPr>
            <a:r>
              <a:rPr lang="en-US" sz="2200" spc="-1" dirty="0">
                <a:solidFill>
                  <a:schemeClr val="accent3">
                    <a:lumMod val="25000"/>
                  </a:schemeClr>
                </a:solidFill>
                <a:latin typeface="Abadi"/>
              </a:rPr>
              <a:t>We can see that no landing was attempted for 10 launching missions. 6 Failures have been noted, and 16 successful attempts</a:t>
            </a:r>
            <a:endParaRPr lang="en-US" sz="2200" b="0" strike="noStrike" spc="-1" dirty="0">
              <a:solidFill>
                <a:srgbClr val="000000"/>
              </a:solidFill>
              <a:latin typeface="Calibri"/>
            </a:endParaRPr>
          </a:p>
        </p:txBody>
      </p:sp>
      <p:sp>
        <p:nvSpPr>
          <p:cNvPr id="44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8000" lnSpcReduction="20000"/>
          </a:bodyPr>
          <a:lstStyle/>
          <a:p>
            <a:pPr>
              <a:lnSpc>
                <a:spcPct val="90000"/>
              </a:lnSpc>
            </a:pPr>
            <a:r>
              <a:rPr lang="en-US" sz="4000" b="0" strike="noStrike" spc="-1">
                <a:solidFill>
                  <a:srgbClr val="0B49CB"/>
                </a:solidFill>
                <a:latin typeface="Abadi"/>
                <a:ea typeface="IBM Plex Mono SemiBold"/>
              </a:rPr>
              <a:t>Rank Landing Outcomes Between 2010-06-04 and 2017-03-20</a:t>
            </a:r>
            <a:endParaRPr lang="en-IN" sz="4000" b="0" strike="noStrike" spc="-1">
              <a:solidFill>
                <a:srgbClr val="000000"/>
              </a:solidFill>
              <a:latin typeface="Arial"/>
            </a:endParaRPr>
          </a:p>
        </p:txBody>
      </p:sp>
      <p:pic>
        <p:nvPicPr>
          <p:cNvPr id="444" name="Picture 5"/>
          <p:cNvPicPr/>
          <p:nvPr/>
        </p:nvPicPr>
        <p:blipFill>
          <a:blip r:embed="rId3"/>
          <a:stretch/>
        </p:blipFill>
        <p:spPr>
          <a:xfrm>
            <a:off x="1067387" y="3429000"/>
            <a:ext cx="9447853" cy="2998080"/>
          </a:xfrm>
          <a:prstGeom prst="rect">
            <a:avLst/>
          </a:prstGeom>
          <a:ln w="0">
            <a:noFill/>
          </a:ln>
        </p:spPr>
      </p:pic>
      <p:sp>
        <p:nvSpPr>
          <p:cNvPr id="3" name="PlaceHolder 2"/>
          <p:cNvSpPr>
            <a:spLocks noGrp="1"/>
          </p:cNvSpPr>
          <p:nvPr>
            <p:ph type="sldNum" idx="2"/>
          </p:nvPr>
        </p:nvSpPr>
        <p:spPr/>
        <p:txBody>
          <a:bodyPr/>
          <a:lstStyle/>
          <a:p>
            <a:fld id="{40D15968-6486-4D38-8D01-5A0757D24C0E}" type="slidenum">
              <a:r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5" name="TextBox 6"/>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3</a:t>
            </a:r>
            <a:endParaRPr lang="en-IN"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6" name="PlaceHolder 1"/>
          <p:cNvSpPr>
            <a:spLocks noGrp="1"/>
          </p:cNvSpPr>
          <p:nvPr>
            <p:ph/>
          </p:nvPr>
        </p:nvSpPr>
        <p:spPr>
          <a:xfrm>
            <a:off x="261257" y="1585800"/>
            <a:ext cx="3424063" cy="4350960"/>
          </a:xfrm>
          <a:prstGeom prst="rect">
            <a:avLst/>
          </a:prstGeom>
          <a:noFill/>
          <a:ln w="0">
            <a:noFill/>
          </a:ln>
        </p:spPr>
        <p:txBody>
          <a:bodyPr anchor="t">
            <a:normAutofit fontScale="99000"/>
          </a:bodyPr>
          <a:lstStyle/>
          <a:p>
            <a:pPr marL="571500" indent="-342900">
              <a:lnSpc>
                <a:spcPct val="100000"/>
              </a:lnSpc>
              <a:spcBef>
                <a:spcPts val="1400"/>
              </a:spcBef>
            </a:pPr>
            <a:r>
              <a:rPr lang="en-US" sz="2200" b="0" strike="noStrike" spc="-1" dirty="0">
                <a:solidFill>
                  <a:schemeClr val="accent3">
                    <a:lumMod val="25000"/>
                  </a:schemeClr>
                </a:solidFill>
                <a:latin typeface="Abadi"/>
              </a:rPr>
              <a:t>This map shows the position of the launch sites. </a:t>
            </a:r>
          </a:p>
          <a:p>
            <a:pPr marL="571500" indent="-342900">
              <a:lnSpc>
                <a:spcPct val="100000"/>
              </a:lnSpc>
              <a:spcBef>
                <a:spcPts val="1400"/>
              </a:spcBef>
            </a:pPr>
            <a:r>
              <a:rPr lang="en-US" sz="2200" b="0" strike="noStrike" spc="-1" dirty="0">
                <a:solidFill>
                  <a:schemeClr val="accent3">
                    <a:lumMod val="25000"/>
                  </a:schemeClr>
                </a:solidFill>
                <a:latin typeface="Abadi"/>
              </a:rPr>
              <a:t>One site is on the west coast, while other three are on the east coast in Florida</a:t>
            </a:r>
            <a:endParaRPr lang="en-US" sz="2200" spc="-1" dirty="0">
              <a:solidFill>
                <a:srgbClr val="000000"/>
              </a:solidFill>
              <a:latin typeface="Calibri"/>
            </a:endParaRPr>
          </a:p>
          <a:p>
            <a:pPr marL="571500" indent="-342900">
              <a:lnSpc>
                <a:spcPct val="100000"/>
              </a:lnSpc>
              <a:spcBef>
                <a:spcPts val="1400"/>
              </a:spcBef>
            </a:pPr>
            <a:r>
              <a:rPr lang="en-US" sz="2200" spc="-1" dirty="0">
                <a:solidFill>
                  <a:schemeClr val="accent3">
                    <a:lumMod val="25000"/>
                  </a:schemeClr>
                </a:solidFill>
                <a:latin typeface="Abadi"/>
              </a:rPr>
              <a:t>The sites are close to the ocean</a:t>
            </a:r>
          </a:p>
        </p:txBody>
      </p:sp>
      <p:sp>
        <p:nvSpPr>
          <p:cNvPr id="44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Sites</a:t>
            </a:r>
            <a:endParaRPr lang="en-IN" sz="4000" b="0" strike="noStrike" spc="-1" dirty="0">
              <a:solidFill>
                <a:srgbClr val="000000"/>
              </a:solidFill>
              <a:latin typeface="Arial"/>
            </a:endParaRPr>
          </a:p>
        </p:txBody>
      </p:sp>
      <p:pic>
        <p:nvPicPr>
          <p:cNvPr id="448" name="Picture 3"/>
          <p:cNvPicPr/>
          <p:nvPr/>
        </p:nvPicPr>
        <p:blipFill>
          <a:blip r:embed="rId3"/>
          <a:stretch/>
        </p:blipFill>
        <p:spPr>
          <a:xfrm>
            <a:off x="3685680" y="1585800"/>
            <a:ext cx="7772040" cy="3686040"/>
          </a:xfrm>
          <a:prstGeom prst="rect">
            <a:avLst/>
          </a:prstGeom>
          <a:ln w="0">
            <a:noFill/>
          </a:ln>
        </p:spPr>
      </p:pic>
      <p:sp>
        <p:nvSpPr>
          <p:cNvPr id="3" name="PlaceHolder 2"/>
          <p:cNvSpPr>
            <a:spLocks noGrp="1"/>
          </p:cNvSpPr>
          <p:nvPr>
            <p:ph type="sldNum" idx="2"/>
          </p:nvPr>
        </p:nvSpPr>
        <p:spPr/>
        <p:txBody>
          <a:bodyPr/>
          <a:lstStyle/>
          <a:p>
            <a:fld id="{D0054EE6-97F4-4FF1-980D-22482DE0171E}" type="slidenum">
              <a:rPr/>
              <a:t>37</a:t>
            </a:fld>
            <a:endParaRPr/>
          </a:p>
        </p:txBody>
      </p:sp>
      <p:sp>
        <p:nvSpPr>
          <p:cNvPr id="4" name="TextBox 3">
            <a:extLst>
              <a:ext uri="{FF2B5EF4-FFF2-40B4-BE49-F238E27FC236}">
                <a16:creationId xmlns:a16="http://schemas.microsoft.com/office/drawing/2014/main" id="{4DA90835-C850-BE51-17F3-8BBB650719D4}"/>
              </a:ext>
            </a:extLst>
          </p:cNvPr>
          <p:cNvSpPr txBox="1"/>
          <p:nvPr/>
        </p:nvSpPr>
        <p:spPr>
          <a:xfrm>
            <a:off x="1799770" y="5580049"/>
            <a:ext cx="8476343" cy="646331"/>
          </a:xfrm>
          <a:prstGeom prst="rect">
            <a:avLst/>
          </a:prstGeom>
          <a:noFill/>
        </p:spPr>
        <p:txBody>
          <a:bodyPr wrap="square">
            <a:spAutoFit/>
          </a:bodyPr>
          <a:lstStyle/>
          <a:p>
            <a:r>
              <a:rPr lang="en-US" dirty="0">
                <a:hlinkClick r:id="rId4"/>
              </a:rPr>
              <a:t>https://github.com/rsvinekar/Capstone-IBMDS/blob/main/folium_t1.html</a:t>
            </a:r>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9" name="PlaceHolder 1"/>
          <p:cNvSpPr>
            <a:spLocks noGrp="1"/>
          </p:cNvSpPr>
          <p:nvPr>
            <p:ph/>
          </p:nvPr>
        </p:nvSpPr>
        <p:spPr>
          <a:xfrm>
            <a:off x="770040" y="1825560"/>
            <a:ext cx="3801960" cy="4350960"/>
          </a:xfrm>
          <a:prstGeom prst="rect">
            <a:avLst/>
          </a:prstGeom>
          <a:noFill/>
          <a:ln w="0">
            <a:noFill/>
          </a:ln>
        </p:spPr>
        <p:txBody>
          <a:bodyPr anchor="t">
            <a:normAutofit/>
          </a:bodyPr>
          <a:lstStyle/>
          <a:p>
            <a:pPr indent="0">
              <a:lnSpc>
                <a:spcPct val="100000"/>
              </a:lnSpc>
              <a:spcBef>
                <a:spcPts val="1400"/>
              </a:spcBef>
              <a:buNone/>
            </a:pPr>
            <a:r>
              <a:rPr lang="en-US" sz="1800" b="0" strike="noStrike" spc="-1" dirty="0">
                <a:solidFill>
                  <a:srgbClr val="000000"/>
                </a:solidFill>
                <a:latin typeface="Calibri"/>
              </a:rPr>
              <a:t>The map interactively shows positive launch outcomes with green markers and failed missions with red markers</a:t>
            </a:r>
          </a:p>
          <a:p>
            <a:pPr indent="0">
              <a:lnSpc>
                <a:spcPct val="100000"/>
              </a:lnSpc>
              <a:spcBef>
                <a:spcPts val="1400"/>
              </a:spcBef>
              <a:buNone/>
            </a:pPr>
            <a:r>
              <a:rPr lang="en-US" sz="1800" spc="-1" dirty="0">
                <a:solidFill>
                  <a:srgbClr val="000000"/>
                </a:solidFill>
                <a:latin typeface="Calibri"/>
              </a:rPr>
              <a:t>The total number of missions launched are clustered near the site</a:t>
            </a:r>
            <a:endParaRPr lang="en-US" sz="1800" b="0" strike="noStrike" spc="-1" dirty="0">
              <a:solidFill>
                <a:srgbClr val="000000"/>
              </a:solidFill>
              <a:latin typeface="Calibri"/>
            </a:endParaRPr>
          </a:p>
        </p:txBody>
      </p:sp>
      <p:sp>
        <p:nvSpPr>
          <p:cNvPr id="45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Outcome</a:t>
            </a:r>
            <a:endParaRPr lang="en-IN" sz="4000" b="0" strike="noStrike" spc="-1" dirty="0">
              <a:solidFill>
                <a:srgbClr val="000000"/>
              </a:solidFill>
              <a:latin typeface="Arial"/>
            </a:endParaRPr>
          </a:p>
        </p:txBody>
      </p:sp>
      <p:pic>
        <p:nvPicPr>
          <p:cNvPr id="451" name="Picture 1"/>
          <p:cNvPicPr/>
          <p:nvPr/>
        </p:nvPicPr>
        <p:blipFill>
          <a:blip r:embed="rId3"/>
          <a:stretch/>
        </p:blipFill>
        <p:spPr>
          <a:xfrm>
            <a:off x="4763386" y="1835280"/>
            <a:ext cx="6521894" cy="3452040"/>
          </a:xfrm>
          <a:prstGeom prst="rect">
            <a:avLst/>
          </a:prstGeom>
          <a:ln w="0">
            <a:noFill/>
          </a:ln>
        </p:spPr>
      </p:pic>
      <p:sp>
        <p:nvSpPr>
          <p:cNvPr id="3" name="PlaceHolder 2"/>
          <p:cNvSpPr>
            <a:spLocks noGrp="1"/>
          </p:cNvSpPr>
          <p:nvPr>
            <p:ph type="sldNum" idx="2"/>
          </p:nvPr>
        </p:nvSpPr>
        <p:spPr/>
        <p:txBody>
          <a:bodyPr/>
          <a:lstStyle/>
          <a:p>
            <a:fld id="{EBF5C66F-F532-4B30-BB0B-3FCAB18F1488}" type="slidenum">
              <a:rPr/>
              <a:t>38</a:t>
            </a:fld>
            <a:endParaRPr/>
          </a:p>
        </p:txBody>
      </p:sp>
      <p:sp>
        <p:nvSpPr>
          <p:cNvPr id="4" name="TextBox 3">
            <a:extLst>
              <a:ext uri="{FF2B5EF4-FFF2-40B4-BE49-F238E27FC236}">
                <a16:creationId xmlns:a16="http://schemas.microsoft.com/office/drawing/2014/main" id="{C1359A4D-D302-3261-2B60-3A08E39927C0}"/>
              </a:ext>
            </a:extLst>
          </p:cNvPr>
          <p:cNvSpPr txBox="1"/>
          <p:nvPr/>
        </p:nvSpPr>
        <p:spPr>
          <a:xfrm>
            <a:off x="1524000" y="5780749"/>
            <a:ext cx="8418286" cy="646331"/>
          </a:xfrm>
          <a:prstGeom prst="rect">
            <a:avLst/>
          </a:prstGeom>
          <a:noFill/>
        </p:spPr>
        <p:txBody>
          <a:bodyPr wrap="square">
            <a:spAutoFit/>
          </a:bodyPr>
          <a:lstStyle/>
          <a:p>
            <a:r>
              <a:rPr lang="en-US" dirty="0">
                <a:hlinkClick r:id="rId4"/>
              </a:rPr>
              <a:t>https://github.com/rsvinekar/Capstone-IBMDS/blob/main/folium_t3.html</a:t>
            </a:r>
            <a:endParaRPr lang="en-US"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2" name="PlaceHolder 1"/>
          <p:cNvSpPr>
            <a:spLocks noGrp="1"/>
          </p:cNvSpPr>
          <p:nvPr>
            <p:ph/>
          </p:nvPr>
        </p:nvSpPr>
        <p:spPr>
          <a:xfrm>
            <a:off x="770040" y="1690560"/>
            <a:ext cx="5375160" cy="4314600"/>
          </a:xfrm>
          <a:prstGeom prst="rect">
            <a:avLst/>
          </a:prstGeom>
          <a:noFill/>
          <a:ln w="0">
            <a:noFill/>
          </a:ln>
        </p:spPr>
        <p:txBody>
          <a:bodyPr anchor="t">
            <a:normAutofit fontScale="92500" lnSpcReduction="20000"/>
          </a:bodyPr>
          <a:lstStyle/>
          <a:p>
            <a:pPr indent="0">
              <a:lnSpc>
                <a:spcPct val="100000"/>
              </a:lnSpc>
              <a:spcBef>
                <a:spcPts val="1400"/>
              </a:spcBef>
              <a:buNone/>
            </a:pPr>
            <a:r>
              <a:rPr lang="en-US" sz="2200" b="0" strike="noStrike" spc="-1" dirty="0">
                <a:solidFill>
                  <a:srgbClr val="000000"/>
                </a:solidFill>
                <a:latin typeface="Calibri"/>
              </a:rPr>
              <a:t>The Launch sites are all close to the shoreline, and there are railway and road connections in its proximity</a:t>
            </a:r>
          </a:p>
          <a:p>
            <a:pPr indent="0">
              <a:lnSpc>
                <a:spcPct val="100000"/>
              </a:lnSpc>
              <a:spcBef>
                <a:spcPts val="1400"/>
              </a:spcBef>
              <a:buNone/>
            </a:pPr>
            <a:r>
              <a:rPr lang="en-US" sz="2200" spc="-1" dirty="0">
                <a:solidFill>
                  <a:srgbClr val="000000"/>
                </a:solidFill>
                <a:latin typeface="Calibri"/>
              </a:rPr>
              <a:t>Large cities like Santa Maria on west coast (top) or Orlando in Florida (bottom) are much further away</a:t>
            </a:r>
          </a:p>
          <a:p>
            <a:pPr indent="0">
              <a:lnSpc>
                <a:spcPct val="100000"/>
              </a:lnSpc>
              <a:spcBef>
                <a:spcPts val="1400"/>
              </a:spcBef>
              <a:buNone/>
            </a:pPr>
            <a:r>
              <a:rPr lang="en-US" sz="2200" spc="-1" dirty="0">
                <a:solidFill>
                  <a:srgbClr val="000000"/>
                </a:solidFill>
                <a:latin typeface="Calibri"/>
              </a:rPr>
              <a:t>These can be explained as follows:-</a:t>
            </a:r>
          </a:p>
          <a:p>
            <a:pPr marL="571500" indent="-342900">
              <a:lnSpc>
                <a:spcPct val="100000"/>
              </a:lnSpc>
              <a:spcBef>
                <a:spcPts val="1400"/>
              </a:spcBef>
            </a:pPr>
            <a:r>
              <a:rPr lang="en-US" sz="2200" spc="-1" dirty="0">
                <a:solidFill>
                  <a:srgbClr val="000000"/>
                </a:solidFill>
                <a:latin typeface="Calibri"/>
              </a:rPr>
              <a:t>Launches go over the Ocean. Any failure can avoid populated areas</a:t>
            </a:r>
          </a:p>
          <a:p>
            <a:pPr marL="571500" indent="-342900">
              <a:lnSpc>
                <a:spcPct val="100000"/>
              </a:lnSpc>
              <a:spcBef>
                <a:spcPts val="1400"/>
              </a:spcBef>
            </a:pPr>
            <a:r>
              <a:rPr lang="en-US" sz="2200" spc="-1" dirty="0">
                <a:solidFill>
                  <a:srgbClr val="000000"/>
                </a:solidFill>
                <a:latin typeface="Calibri"/>
              </a:rPr>
              <a:t>Rails and Roadways are close by, as logistics is required</a:t>
            </a:r>
          </a:p>
          <a:p>
            <a:pPr marL="571500" indent="-342900">
              <a:lnSpc>
                <a:spcPct val="100000"/>
              </a:lnSpc>
              <a:spcBef>
                <a:spcPts val="1400"/>
              </a:spcBef>
            </a:pPr>
            <a:r>
              <a:rPr lang="en-US" sz="2200" spc="-1" dirty="0">
                <a:solidFill>
                  <a:srgbClr val="000000"/>
                </a:solidFill>
                <a:latin typeface="Calibri"/>
              </a:rPr>
              <a:t>Populated cities are far off, to minimize any casualties in case of failures</a:t>
            </a: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 proximity</a:t>
            </a:r>
            <a:endParaRPr lang="en-IN" sz="4000" b="0" strike="noStrike" spc="-1" dirty="0">
              <a:solidFill>
                <a:srgbClr val="000000"/>
              </a:solidFill>
              <a:latin typeface="Arial"/>
            </a:endParaRPr>
          </a:p>
        </p:txBody>
      </p:sp>
      <p:pic>
        <p:nvPicPr>
          <p:cNvPr id="454" name="Picture 3"/>
          <p:cNvPicPr/>
          <p:nvPr/>
        </p:nvPicPr>
        <p:blipFill>
          <a:blip r:embed="rId3"/>
          <a:stretch/>
        </p:blipFill>
        <p:spPr>
          <a:xfrm>
            <a:off x="6928994" y="0"/>
            <a:ext cx="4965914" cy="2699657"/>
          </a:xfrm>
          <a:prstGeom prst="rect">
            <a:avLst/>
          </a:prstGeom>
          <a:ln w="0">
            <a:noFill/>
          </a:ln>
        </p:spPr>
      </p:pic>
      <p:sp>
        <p:nvSpPr>
          <p:cNvPr id="3" name="PlaceHolder 2"/>
          <p:cNvSpPr>
            <a:spLocks noGrp="1"/>
          </p:cNvSpPr>
          <p:nvPr>
            <p:ph type="sldNum" idx="2"/>
          </p:nvPr>
        </p:nvSpPr>
        <p:spPr>
          <a:xfrm>
            <a:off x="9269896" y="6477222"/>
            <a:ext cx="2742840" cy="401400"/>
          </a:xfrm>
        </p:spPr>
        <p:txBody>
          <a:bodyPr/>
          <a:lstStyle/>
          <a:p>
            <a:fld id="{EFFAE238-1CAB-4E29-A803-CF677F463D38}" type="slidenum">
              <a:rPr/>
              <a:t>39</a:t>
            </a:fld>
            <a:endParaRPr dirty="0"/>
          </a:p>
        </p:txBody>
      </p:sp>
      <p:pic>
        <p:nvPicPr>
          <p:cNvPr id="2" name="Picture 1">
            <a:extLst>
              <a:ext uri="{FF2B5EF4-FFF2-40B4-BE49-F238E27FC236}">
                <a16:creationId xmlns:a16="http://schemas.microsoft.com/office/drawing/2014/main" id="{04ED0D77-0123-32ED-8B29-6184FF3110B3}"/>
              </a:ext>
            </a:extLst>
          </p:cNvPr>
          <p:cNvPicPr>
            <a:picLocks noChangeAspect="1"/>
          </p:cNvPicPr>
          <p:nvPr/>
        </p:nvPicPr>
        <p:blipFill>
          <a:blip r:embed="rId4"/>
          <a:stretch>
            <a:fillRect/>
          </a:stretch>
        </p:blipFill>
        <p:spPr>
          <a:xfrm>
            <a:off x="6953594" y="3039330"/>
            <a:ext cx="4916714" cy="2944472"/>
          </a:xfrm>
          <a:prstGeom prst="rect">
            <a:avLst/>
          </a:prstGeom>
        </p:spPr>
      </p:pic>
      <p:sp>
        <p:nvSpPr>
          <p:cNvPr id="4" name="TextBox 3">
            <a:extLst>
              <a:ext uri="{FF2B5EF4-FFF2-40B4-BE49-F238E27FC236}">
                <a16:creationId xmlns:a16="http://schemas.microsoft.com/office/drawing/2014/main" id="{19E94287-0569-A855-8886-16A068AD80FD}"/>
              </a:ext>
            </a:extLst>
          </p:cNvPr>
          <p:cNvSpPr txBox="1"/>
          <p:nvPr/>
        </p:nvSpPr>
        <p:spPr>
          <a:xfrm>
            <a:off x="6928994" y="6037332"/>
            <a:ext cx="4356286" cy="461665"/>
          </a:xfrm>
          <a:prstGeom prst="rect">
            <a:avLst/>
          </a:prstGeom>
          <a:noFill/>
        </p:spPr>
        <p:txBody>
          <a:bodyPr wrap="square" rtlCol="0">
            <a:spAutoFit/>
          </a:bodyPr>
          <a:lstStyle/>
          <a:p>
            <a:r>
              <a:rPr lang="en-US" sz="1200" dirty="0"/>
              <a:t>CCAFS-LC 40 and CCAFS-SLC 40 are in close proximity on east coast. </a:t>
            </a:r>
            <a:r>
              <a:rPr lang="en-US" sz="1200" spc="-1" dirty="0">
                <a:solidFill>
                  <a:srgbClr val="000000"/>
                </a:solidFill>
                <a:latin typeface="Calibri"/>
              </a:rPr>
              <a:t>KSC LC-39A </a:t>
            </a:r>
            <a:r>
              <a:rPr lang="en-US" sz="1200" dirty="0"/>
              <a:t>is to the west of these (not seen here)</a:t>
            </a:r>
          </a:p>
        </p:txBody>
      </p:sp>
      <p:sp>
        <p:nvSpPr>
          <p:cNvPr id="6" name="TextBox 5">
            <a:extLst>
              <a:ext uri="{FF2B5EF4-FFF2-40B4-BE49-F238E27FC236}">
                <a16:creationId xmlns:a16="http://schemas.microsoft.com/office/drawing/2014/main" id="{D70C448F-BCA9-EC66-7F12-C5BE911B912F}"/>
              </a:ext>
            </a:extLst>
          </p:cNvPr>
          <p:cNvSpPr txBox="1"/>
          <p:nvPr/>
        </p:nvSpPr>
        <p:spPr>
          <a:xfrm>
            <a:off x="6928994" y="2708801"/>
            <a:ext cx="2615075" cy="276999"/>
          </a:xfrm>
          <a:prstGeom prst="rect">
            <a:avLst/>
          </a:prstGeom>
          <a:noFill/>
        </p:spPr>
        <p:txBody>
          <a:bodyPr wrap="none" rtlCol="0">
            <a:spAutoFit/>
          </a:bodyPr>
          <a:lstStyle/>
          <a:p>
            <a:r>
              <a:rPr lang="en-US" sz="1200" dirty="0"/>
              <a:t>VAFB-SLC 4E is on the West Coast</a:t>
            </a:r>
          </a:p>
        </p:txBody>
      </p:sp>
      <p:sp>
        <p:nvSpPr>
          <p:cNvPr id="8" name="TextBox 7">
            <a:extLst>
              <a:ext uri="{FF2B5EF4-FFF2-40B4-BE49-F238E27FC236}">
                <a16:creationId xmlns:a16="http://schemas.microsoft.com/office/drawing/2014/main" id="{DD06AB88-FC0A-A820-B6F4-3127376DA343}"/>
              </a:ext>
            </a:extLst>
          </p:cNvPr>
          <p:cNvSpPr txBox="1"/>
          <p:nvPr/>
        </p:nvSpPr>
        <p:spPr>
          <a:xfrm>
            <a:off x="179264" y="6014304"/>
            <a:ext cx="8470012" cy="615553"/>
          </a:xfrm>
          <a:prstGeom prst="rect">
            <a:avLst/>
          </a:prstGeom>
          <a:noFill/>
        </p:spPr>
        <p:txBody>
          <a:bodyPr wrap="square">
            <a:spAutoFit/>
          </a:bodyPr>
          <a:lstStyle/>
          <a:p>
            <a:r>
              <a:rPr lang="en-US" sz="1600" dirty="0">
                <a:hlinkClick r:id="rId5"/>
              </a:rPr>
              <a:t>https://github.com/rsvinekar/Capstone-IBMDS/blob/main/folium_t4.html</a:t>
            </a:r>
            <a:endParaRPr lang="en-US" sz="1600"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0" name="PlaceHolder 1"/>
          <p:cNvSpPr>
            <a:spLocks noGrp="1"/>
          </p:cNvSpPr>
          <p:nvPr>
            <p:ph type="sldNum" idx="18"/>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656E5CFE-D667-4AFF-BCC7-9193FA61A9E3}" type="slidenum">
              <a:rPr lang="en-US" sz="1600" b="0" strike="noStrike" spc="-1">
                <a:solidFill>
                  <a:srgbClr val="1C7DDB"/>
                </a:solidFill>
                <a:latin typeface="Abadi"/>
              </a:rPr>
              <a:t>4</a:t>
            </a:fld>
            <a:endParaRPr lang="en-IN" sz="1600" b="0" strike="noStrike" spc="-1">
              <a:solidFill>
                <a:srgbClr val="000000"/>
              </a:solidFill>
              <a:latin typeface="Times New Roman"/>
            </a:endParaRPr>
          </a:p>
        </p:txBody>
      </p:sp>
      <p:sp>
        <p:nvSpPr>
          <p:cNvPr id="261" name="Title 1"/>
          <p:cNvSpPr/>
          <p:nvPr/>
        </p:nvSpPr>
        <p:spPr>
          <a:xfrm>
            <a:off x="828000" y="538560"/>
            <a:ext cx="105296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Introduction</a:t>
            </a:r>
            <a:endParaRPr lang="en-IN" sz="4000" b="0" strike="noStrike" spc="-1">
              <a:solidFill>
                <a:srgbClr val="000000"/>
              </a:solidFill>
              <a:latin typeface="Arial"/>
            </a:endParaRPr>
          </a:p>
        </p:txBody>
      </p:sp>
      <p:sp>
        <p:nvSpPr>
          <p:cNvPr id="262" name="Content Placeholder 2"/>
          <p:cNvSpPr/>
          <p:nvPr/>
        </p:nvSpPr>
        <p:spPr>
          <a:xfrm>
            <a:off x="828001" y="1594884"/>
            <a:ext cx="10529640" cy="4430796"/>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2500" lnSpcReduction="10000"/>
          </a:bodyPr>
          <a:lstStyle/>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Most space launch vehicles which put satellites into orbit around the world are one-time use vehicles. </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Due to this the cost of most launches are around $165 million or higher</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SpaceX has pioneered reusable launchers. The first stage of these launchers return to earth after use and can be reused after landing successfully</a:t>
            </a:r>
          </a:p>
          <a:p>
            <a:pPr marL="228600" indent="-228600">
              <a:lnSpc>
                <a:spcPct val="90000"/>
              </a:lnSpc>
              <a:spcBef>
                <a:spcPts val="1400"/>
              </a:spcBef>
              <a:buClr>
                <a:srgbClr val="292929"/>
              </a:buClr>
              <a:buFont typeface="Arial"/>
              <a:buChar char="•"/>
            </a:pPr>
            <a:r>
              <a:rPr lang="en-US" sz="2200" spc="-1" dirty="0">
                <a:solidFill>
                  <a:schemeClr val="accent3">
                    <a:lumMod val="25000"/>
                  </a:schemeClr>
                </a:solidFill>
                <a:latin typeface="Abadi" panose="020B0604020104020204" pitchFamily="34" charset="0"/>
              </a:rPr>
              <a:t>Reuse of launcher vehicles brings down the cost of satellite launches. SpaceX can thus advertise a cost as low as $62 million per launch</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not all launch vehicles successfully result in return of the first stage. Multiple factors complicate the successful landing and return of the launcher’s 1</a:t>
            </a:r>
            <a:r>
              <a:rPr lang="en-US" sz="2200" b="0" strike="noStrike" spc="-1" baseline="30000" dirty="0">
                <a:solidFill>
                  <a:schemeClr val="accent3">
                    <a:lumMod val="25000"/>
                  </a:schemeClr>
                </a:solidFill>
                <a:latin typeface="Abadi" panose="020B0604020104020204" pitchFamily="34" charset="0"/>
              </a:rPr>
              <a:t>st</a:t>
            </a:r>
            <a:r>
              <a:rPr lang="en-US" sz="2200" b="0" strike="noStrike" spc="-1" dirty="0">
                <a:solidFill>
                  <a:schemeClr val="accent3">
                    <a:lumMod val="25000"/>
                  </a:schemeClr>
                </a:solidFill>
                <a:latin typeface="Abadi" panose="020B0604020104020204" pitchFamily="34" charset="0"/>
              </a:rPr>
              <a:t> stage.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We can analyse thes</a:t>
            </a:r>
            <a:r>
              <a:rPr lang="en-IN" sz="2200" spc="-1" dirty="0">
                <a:solidFill>
                  <a:srgbClr val="000000"/>
                </a:solidFill>
                <a:latin typeface="Abadi" panose="020B0604020104020204" pitchFamily="34" charset="0"/>
              </a:rPr>
              <a:t>e factors and build a predictive model which will predict if a launch has the factors necessary to be reusable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This model can later be used to predict a reasonable cost for each type of satellite launch depending on their success rate</a:t>
            </a:r>
          </a:p>
        </p:txBody>
      </p:sp>
      <p:pic>
        <p:nvPicPr>
          <p:cNvPr id="263" name="Graphic 6" descr="Rocket with solid fill"/>
          <p:cNvPicPr/>
          <p:nvPr/>
        </p:nvPicPr>
        <p:blipFill>
          <a:blip r:embed="rId3"/>
          <a:stretch/>
        </p:blipFill>
        <p:spPr>
          <a:xfrm>
            <a:off x="185640" y="542336"/>
            <a:ext cx="548640" cy="548640"/>
          </a:xfrm>
          <a:prstGeom prst="rect">
            <a:avLst/>
          </a:prstGeom>
          <a:ln w="0">
            <a:noFill/>
          </a:ln>
        </p:spPr>
      </p:pic>
      <p:sp>
        <p:nvSpPr>
          <p:cNvPr id="264" name="Rectangle 7"/>
          <p:cNvSpPr/>
          <p:nvPr/>
        </p:nvSpPr>
        <p:spPr>
          <a:xfrm>
            <a:off x="10742040" y="32796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pic>
        <p:nvPicPr>
          <p:cNvPr id="2" name="Graphic 6" descr="Rocket with solid fill">
            <a:extLst>
              <a:ext uri="{FF2B5EF4-FFF2-40B4-BE49-F238E27FC236}">
                <a16:creationId xmlns:a16="http://schemas.microsoft.com/office/drawing/2014/main" id="{0190D9F3-15B9-DE7C-E8C1-EBC968982A1F}"/>
              </a:ext>
            </a:extLst>
          </p:cNvPr>
          <p:cNvPicPr/>
          <p:nvPr/>
        </p:nvPicPr>
        <p:blipFill>
          <a:blip r:embed="rId3"/>
          <a:stretch/>
        </p:blipFill>
        <p:spPr>
          <a:xfrm rot="18906273">
            <a:off x="11477624" y="5770129"/>
            <a:ext cx="548640" cy="548640"/>
          </a:xfrm>
          <a:prstGeom prst="rect">
            <a:avLst/>
          </a:prstGeom>
          <a:ln w="0">
            <a:noFill/>
          </a:ln>
        </p:spPr>
      </p:pic>
      <p:sp>
        <p:nvSpPr>
          <p:cNvPr id="3" name="Down Arrow 2">
            <a:extLst>
              <a:ext uri="{FF2B5EF4-FFF2-40B4-BE49-F238E27FC236}">
                <a16:creationId xmlns:a16="http://schemas.microsoft.com/office/drawing/2014/main" id="{4525A003-0775-719E-85EB-C9F94C2C2475}"/>
              </a:ext>
            </a:extLst>
          </p:cNvPr>
          <p:cNvSpPr/>
          <p:nvPr/>
        </p:nvSpPr>
        <p:spPr>
          <a:xfrm>
            <a:off x="11606575" y="4763387"/>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353ADA3E-8686-55F6-596A-B428ABF2099A}"/>
              </a:ext>
            </a:extLst>
          </p:cNvPr>
          <p:cNvSpPr/>
          <p:nvPr/>
        </p:nvSpPr>
        <p:spPr>
          <a:xfrm rot="13868529">
            <a:off x="971164" y="-119824"/>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4</a:t>
            </a:r>
            <a:endParaRPr lang="en-IN" sz="18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456" name="Picture 3"/>
          <p:cNvPicPr/>
          <p:nvPr/>
        </p:nvPicPr>
        <p:blipFill>
          <a:blip r:embed="rId3"/>
          <a:stretch/>
        </p:blipFill>
        <p:spPr>
          <a:xfrm>
            <a:off x="6000120" y="1285560"/>
            <a:ext cx="5967000" cy="5452920"/>
          </a:xfrm>
          <a:prstGeom prst="rect">
            <a:avLst/>
          </a:prstGeom>
          <a:ln w="0">
            <a:noFill/>
          </a:ln>
        </p:spPr>
      </p:pic>
      <p:sp>
        <p:nvSpPr>
          <p:cNvPr id="457" name="PlaceHolder 1"/>
          <p:cNvSpPr>
            <a:spLocks noGrp="1"/>
          </p:cNvSpPr>
          <p:nvPr>
            <p:ph/>
          </p:nvPr>
        </p:nvSpPr>
        <p:spPr>
          <a:xfrm>
            <a:off x="770040" y="1825560"/>
            <a:ext cx="492804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provides a dropdown which can choose “All Sites”</a:t>
            </a:r>
          </a:p>
          <a:p>
            <a:pPr indent="0">
              <a:lnSpc>
                <a:spcPct val="100000"/>
              </a:lnSpc>
              <a:spcBef>
                <a:spcPts val="1400"/>
              </a:spcBef>
              <a:buNone/>
            </a:pPr>
            <a:r>
              <a:rPr lang="en-US" sz="2200" spc="-1" dirty="0">
                <a:solidFill>
                  <a:schemeClr val="accent3">
                    <a:lumMod val="25000"/>
                  </a:schemeClr>
                </a:solidFill>
                <a:latin typeface="Abadi"/>
              </a:rPr>
              <a:t>The </a:t>
            </a:r>
            <a:r>
              <a:rPr lang="en-US" sz="2200" spc="-1" dirty="0" err="1">
                <a:solidFill>
                  <a:schemeClr val="accent3">
                    <a:lumMod val="25000"/>
                  </a:schemeClr>
                </a:solidFill>
                <a:latin typeface="Abadi"/>
              </a:rPr>
              <a:t>Piechart</a:t>
            </a:r>
            <a:r>
              <a:rPr lang="en-US" sz="2200" spc="-1" dirty="0">
                <a:solidFill>
                  <a:schemeClr val="accent3">
                    <a:lumMod val="25000"/>
                  </a:schemeClr>
                </a:solidFill>
                <a:latin typeface="Abadi"/>
              </a:rPr>
              <a:t> shows KSC LC-39A having the highest success rate of 41.7%</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Successful Launches per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EB0BE4D-1F11-40F8-BE41-E01C148B361D}" type="slidenum">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60" name="PlaceHolder 1"/>
          <p:cNvSpPr>
            <a:spLocks noGrp="1"/>
          </p:cNvSpPr>
          <p:nvPr>
            <p:ph/>
          </p:nvPr>
        </p:nvSpPr>
        <p:spPr>
          <a:xfrm>
            <a:off x="734040" y="1825560"/>
            <a:ext cx="472032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KSC LC-39A site shows the highest success rate compared to other sites</a:t>
            </a:r>
          </a:p>
          <a:p>
            <a:pPr indent="0">
              <a:lnSpc>
                <a:spcPct val="100000"/>
              </a:lnSpc>
              <a:spcBef>
                <a:spcPts val="1400"/>
              </a:spcBef>
              <a:buNone/>
            </a:pPr>
            <a:r>
              <a:rPr lang="en-US" sz="2200" spc="-1" dirty="0">
                <a:solidFill>
                  <a:schemeClr val="accent3">
                    <a:lumMod val="25000"/>
                  </a:schemeClr>
                </a:solidFill>
                <a:latin typeface="Abadi"/>
              </a:rPr>
              <a:t>However, its actual success vs failure percentage is low : 23.1%</a:t>
            </a:r>
          </a:p>
          <a:p>
            <a:pPr indent="0">
              <a:lnSpc>
                <a:spcPct val="100000"/>
              </a:lnSpc>
              <a:spcBef>
                <a:spcPts val="1400"/>
              </a:spcBef>
              <a:buNone/>
            </a:pPr>
            <a:r>
              <a:rPr lang="en-US" sz="2200" b="0" strike="noStrike" spc="-1" dirty="0">
                <a:solidFill>
                  <a:schemeClr val="accent3">
                    <a:lumMod val="25000"/>
                  </a:schemeClr>
                </a:solidFill>
                <a:latin typeface="Abadi"/>
              </a:rPr>
              <a:t>The CCAFS SLC-40 has a higher success rate of 42.9%</a:t>
            </a:r>
          </a:p>
          <a:p>
            <a:pPr indent="0">
              <a:lnSpc>
                <a:spcPct val="100000"/>
              </a:lnSpc>
              <a:spcBef>
                <a:spcPts val="1400"/>
              </a:spcBef>
              <a:buNone/>
            </a:pPr>
            <a:r>
              <a:rPr lang="en-US" sz="2200" spc="-1" dirty="0">
                <a:solidFill>
                  <a:schemeClr val="accent3">
                    <a:lumMod val="25000"/>
                  </a:schemeClr>
                </a:solidFill>
                <a:latin typeface="Abadi"/>
              </a:rPr>
              <a:t>This is because KSC LC-39A has more launch attempts than CCAFS SLC-40</a:t>
            </a: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46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 rate of the most productive launch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43E4545-919B-41E4-8BC2-487E3B32CBDF}" type="slidenum">
              <a:rPr/>
              <a:t>42</a:t>
            </a:fld>
            <a:endParaRPr/>
          </a:p>
        </p:txBody>
      </p:sp>
      <p:pic>
        <p:nvPicPr>
          <p:cNvPr id="2" name="Picture 1">
            <a:extLst>
              <a:ext uri="{FF2B5EF4-FFF2-40B4-BE49-F238E27FC236}">
                <a16:creationId xmlns:a16="http://schemas.microsoft.com/office/drawing/2014/main" id="{254F27F9-460F-9629-EBC2-3E9F9168F813}"/>
              </a:ext>
            </a:extLst>
          </p:cNvPr>
          <p:cNvPicPr>
            <a:picLocks noChangeAspect="1"/>
          </p:cNvPicPr>
          <p:nvPr/>
        </p:nvPicPr>
        <p:blipFill>
          <a:blip r:embed="rId4"/>
          <a:stretch>
            <a:fillRect/>
          </a:stretch>
        </p:blipFill>
        <p:spPr>
          <a:xfrm>
            <a:off x="5454360" y="1825560"/>
            <a:ext cx="6162788" cy="4187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2" name="PlaceHolder 1"/>
          <p:cNvSpPr>
            <a:spLocks noGrp="1"/>
          </p:cNvSpPr>
          <p:nvPr>
            <p:ph/>
          </p:nvPr>
        </p:nvSpPr>
        <p:spPr>
          <a:xfrm>
            <a:off x="770040" y="1825560"/>
            <a:ext cx="3806640" cy="4350960"/>
          </a:xfrm>
          <a:prstGeom prst="rect">
            <a:avLst/>
          </a:prstGeom>
          <a:noFill/>
          <a:ln w="0">
            <a:noFill/>
          </a:ln>
        </p:spPr>
        <p:txBody>
          <a:bodyPr anchor="t">
            <a:normAutofit fontScale="840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Launch outcome is a binary quantity, 1 for success and 0 for failure</a:t>
            </a:r>
          </a:p>
          <a:p>
            <a:pPr indent="0">
              <a:lnSpc>
                <a:spcPct val="100000"/>
              </a:lnSpc>
              <a:spcBef>
                <a:spcPts val="1400"/>
              </a:spcBef>
              <a:buNone/>
            </a:pPr>
            <a:r>
              <a:rPr lang="en-US" sz="2200" b="0" strike="noStrike" spc="-1" dirty="0">
                <a:solidFill>
                  <a:srgbClr val="000000"/>
                </a:solidFill>
                <a:latin typeface="Calibri"/>
              </a:rPr>
              <a:t>In the dashboard, we can get a scatter plot of Launch Outcome vs payload mass, colored by booster category</a:t>
            </a:r>
          </a:p>
          <a:p>
            <a:pPr indent="0">
              <a:lnSpc>
                <a:spcPct val="100000"/>
              </a:lnSpc>
              <a:spcBef>
                <a:spcPts val="1400"/>
              </a:spcBef>
              <a:buNone/>
            </a:pPr>
            <a:r>
              <a:rPr lang="en-US" sz="2200" b="0" strike="noStrike" spc="-1" dirty="0">
                <a:solidFill>
                  <a:srgbClr val="000000"/>
                </a:solidFill>
                <a:latin typeface="Calibri"/>
              </a:rPr>
              <a:t>The plot shows that the FT Booster category has the higher success rate for payloads less than 6000 kg</a:t>
            </a:r>
          </a:p>
          <a:p>
            <a:pPr indent="0">
              <a:lnSpc>
                <a:spcPct val="100000"/>
              </a:lnSpc>
              <a:spcBef>
                <a:spcPts val="1400"/>
              </a:spcBef>
              <a:buNone/>
            </a:pPr>
            <a:r>
              <a:rPr lang="en-US" sz="2200" b="0" strike="noStrike" spc="-1" dirty="0">
                <a:solidFill>
                  <a:srgbClr val="000000"/>
                </a:solidFill>
                <a:latin typeface="Calibri"/>
              </a:rPr>
              <a:t>The B4 Booster category works better at higher payloads</a:t>
            </a:r>
          </a:p>
          <a:p>
            <a:pPr indent="0">
              <a:lnSpc>
                <a:spcPct val="100000"/>
              </a:lnSpc>
              <a:spcBef>
                <a:spcPts val="1400"/>
              </a:spcBef>
              <a:buNone/>
            </a:pPr>
            <a:r>
              <a:rPr lang="en-US" sz="2200" spc="-1" dirty="0">
                <a:solidFill>
                  <a:srgbClr val="000000"/>
                </a:solidFill>
                <a:latin typeface="Calibri"/>
              </a:rPr>
              <a:t>The booster payloads from 2000 kg and 6000 kg is most successful</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6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Scatter plot</a:t>
            </a:r>
            <a:endParaRPr lang="en-IN" sz="4000" b="0" strike="noStrike" spc="-1" dirty="0">
              <a:solidFill>
                <a:srgbClr val="000000"/>
              </a:solidFill>
              <a:latin typeface="Arial"/>
            </a:endParaRPr>
          </a:p>
        </p:txBody>
      </p:sp>
      <p:pic>
        <p:nvPicPr>
          <p:cNvPr id="464" name="Picture 3"/>
          <p:cNvPicPr/>
          <p:nvPr/>
        </p:nvPicPr>
        <p:blipFill>
          <a:blip r:embed="rId3"/>
          <a:srcRect r="1705"/>
          <a:stretch/>
        </p:blipFill>
        <p:spPr>
          <a:xfrm>
            <a:off x="4577040" y="1422720"/>
            <a:ext cx="7614720" cy="4366080"/>
          </a:xfrm>
          <a:prstGeom prst="rect">
            <a:avLst/>
          </a:prstGeom>
          <a:ln w="0">
            <a:noFill/>
          </a:ln>
        </p:spPr>
      </p:pic>
      <p:sp>
        <p:nvSpPr>
          <p:cNvPr id="3" name="PlaceHolder 2"/>
          <p:cNvSpPr>
            <a:spLocks noGrp="1"/>
          </p:cNvSpPr>
          <p:nvPr>
            <p:ph type="sldNum" idx="2"/>
          </p:nvPr>
        </p:nvSpPr>
        <p:spPr/>
        <p:txBody>
          <a:bodyPr/>
          <a:lstStyle/>
          <a:p>
            <a:fld id="{44FF9F91-7C6B-455F-B2E8-21D1B393237D}" type="slidenum">
              <a:r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5</a:t>
            </a:r>
            <a:endParaRPr lang="en-IN" sz="18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6" name="PlaceHolder 1"/>
          <p:cNvSpPr>
            <a:spLocks noGrp="1"/>
          </p:cNvSpPr>
          <p:nvPr>
            <p:ph/>
          </p:nvPr>
        </p:nvSpPr>
        <p:spPr>
          <a:xfrm>
            <a:off x="734280" y="1466350"/>
            <a:ext cx="5860180" cy="4775760"/>
          </a:xfrm>
          <a:prstGeom prst="rect">
            <a:avLst/>
          </a:prstGeom>
          <a:noFill/>
          <a:ln w="0">
            <a:noFill/>
          </a:ln>
        </p:spPr>
        <p:txBody>
          <a:bodyPr anchor="t">
            <a:normAutofit lnSpcReduction="10000"/>
          </a:bodyPr>
          <a:lstStyle/>
          <a:p>
            <a:pPr marL="0" indent="0">
              <a:lnSpc>
                <a:spcPct val="100000"/>
              </a:lnSpc>
              <a:spcBef>
                <a:spcPts val="1400"/>
              </a:spcBef>
              <a:buClr>
                <a:srgbClr val="292929"/>
              </a:buClr>
              <a:buNone/>
            </a:pPr>
            <a:r>
              <a:rPr lang="en-US" sz="2200" spc="-1" dirty="0">
                <a:solidFill>
                  <a:schemeClr val="accent3">
                    <a:lumMod val="25000"/>
                  </a:schemeClr>
                </a:solidFill>
                <a:latin typeface="Abadi"/>
              </a:rPr>
              <a:t>A model has been built which can predict the landing outcome</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Four models were tried:</a:t>
            </a:r>
          </a:p>
          <a:p>
            <a:pPr>
              <a:lnSpc>
                <a:spcPct val="100000"/>
              </a:lnSpc>
              <a:spcBef>
                <a:spcPts val="1400"/>
              </a:spcBef>
              <a:buClr>
                <a:srgbClr val="292929"/>
              </a:buClr>
            </a:pPr>
            <a:r>
              <a:rPr lang="en-US" sz="2200" spc="-1" dirty="0">
                <a:solidFill>
                  <a:schemeClr val="accent3">
                    <a:lumMod val="25000"/>
                  </a:schemeClr>
                </a:solidFill>
                <a:latin typeface="Abadi"/>
              </a:rPr>
              <a:t>logistic regression (</a:t>
            </a:r>
            <a:r>
              <a:rPr lang="en-US" sz="2200" spc="-1" dirty="0" err="1">
                <a:solidFill>
                  <a:schemeClr val="accent3">
                    <a:lumMod val="25000"/>
                  </a:schemeClr>
                </a:solidFill>
                <a:latin typeface="Abadi"/>
              </a:rPr>
              <a:t>logreg</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support vector machine (</a:t>
            </a:r>
            <a:r>
              <a:rPr lang="en-US" sz="2200" spc="-1" dirty="0" err="1">
                <a:solidFill>
                  <a:schemeClr val="accent3">
                    <a:lumMod val="25000"/>
                  </a:schemeClr>
                </a:solidFill>
                <a:latin typeface="Abadi"/>
              </a:rPr>
              <a:t>svm</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decision trees (tree)</a:t>
            </a:r>
          </a:p>
          <a:p>
            <a:pPr>
              <a:lnSpc>
                <a:spcPct val="100000"/>
              </a:lnSpc>
              <a:spcBef>
                <a:spcPts val="1400"/>
              </a:spcBef>
              <a:buClr>
                <a:srgbClr val="292929"/>
              </a:buClr>
            </a:pPr>
            <a:r>
              <a:rPr lang="en-US" sz="2200" spc="-1" dirty="0">
                <a:solidFill>
                  <a:schemeClr val="accent3">
                    <a:lumMod val="25000"/>
                  </a:schemeClr>
                </a:solidFill>
                <a:latin typeface="Abadi"/>
              </a:rPr>
              <a:t>K-nearest </a:t>
            </a:r>
            <a:r>
              <a:rPr lang="en-US" sz="2200" spc="-1" dirty="0" err="1">
                <a:solidFill>
                  <a:schemeClr val="accent3">
                    <a:lumMod val="25000"/>
                  </a:schemeClr>
                </a:solidFill>
                <a:latin typeface="Abadi"/>
              </a:rPr>
              <a:t>neighbours</a:t>
            </a:r>
            <a:r>
              <a:rPr lang="en-US" sz="2200" spc="-1" dirty="0">
                <a:solidFill>
                  <a:schemeClr val="accent3">
                    <a:lumMod val="25000"/>
                  </a:schemeClr>
                </a:solidFill>
                <a:latin typeface="Abadi"/>
              </a:rPr>
              <a:t> (</a:t>
            </a:r>
            <a:r>
              <a:rPr lang="en-US" sz="2200" spc="-1" dirty="0" err="1">
                <a:solidFill>
                  <a:schemeClr val="accent3">
                    <a:lumMod val="25000"/>
                  </a:schemeClr>
                </a:solidFill>
                <a:latin typeface="Abadi"/>
              </a:rPr>
              <a:t>knn</a:t>
            </a:r>
            <a:r>
              <a:rPr lang="en-US" sz="2200" spc="-1" dirty="0">
                <a:solidFill>
                  <a:schemeClr val="accent3">
                    <a:lumMod val="25000"/>
                  </a:schemeClr>
                </a:solidFill>
                <a:latin typeface="Abadi"/>
              </a:rPr>
              <a:t>)</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The optimal parameters were determined using Grid Search Cross Validation (</a:t>
            </a:r>
            <a:r>
              <a:rPr lang="en-US" sz="2200" b="0" strike="noStrike" spc="-1" dirty="0" err="1">
                <a:solidFill>
                  <a:schemeClr val="accent3">
                    <a:lumMod val="25000"/>
                  </a:schemeClr>
                </a:solidFill>
                <a:latin typeface="Abadi"/>
              </a:rPr>
              <a:t>GridSearchCV</a:t>
            </a:r>
            <a:r>
              <a:rPr lang="en-US" sz="2200" b="0" strike="noStrike" spc="-1" dirty="0">
                <a:solidFill>
                  <a:schemeClr val="accent3">
                    <a:lumMod val="25000"/>
                  </a:schemeClr>
                </a:solidFill>
                <a:latin typeface="Abadi"/>
              </a:rPr>
              <a:t>)</a:t>
            </a:r>
          </a:p>
          <a:p>
            <a:pPr marL="0" indent="0">
              <a:lnSpc>
                <a:spcPct val="100000"/>
              </a:lnSpc>
              <a:spcBef>
                <a:spcPts val="1400"/>
              </a:spcBef>
              <a:buClr>
                <a:srgbClr val="292929"/>
              </a:buClr>
              <a:buNone/>
            </a:pPr>
            <a:r>
              <a:rPr lang="en-US" sz="2200" spc="-1" dirty="0">
                <a:solidFill>
                  <a:schemeClr val="accent3">
                    <a:lumMod val="25000"/>
                  </a:schemeClr>
                </a:solidFill>
                <a:latin typeface="Abadi"/>
              </a:rPr>
              <a:t>The results show that the decision trees show the greatest accuracy score</a:t>
            </a:r>
            <a:endParaRPr lang="en-US" sz="2200" b="0" strike="noStrike" spc="-1" dirty="0">
              <a:solidFill>
                <a:srgbClr val="000000"/>
              </a:solidFill>
              <a:latin typeface="Calibri"/>
            </a:endParaRPr>
          </a:p>
        </p:txBody>
      </p:sp>
      <p:sp>
        <p:nvSpPr>
          <p:cNvPr id="46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Classification Accuracy</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DC4FE288-BDAA-4B85-9047-18F3DB665CA1}" type="slidenum">
              <a:rPr/>
              <a:t>45</a:t>
            </a:fld>
            <a:endParaRPr/>
          </a:p>
        </p:txBody>
      </p:sp>
      <p:pic>
        <p:nvPicPr>
          <p:cNvPr id="2" name="Picture 1">
            <a:extLst>
              <a:ext uri="{FF2B5EF4-FFF2-40B4-BE49-F238E27FC236}">
                <a16:creationId xmlns:a16="http://schemas.microsoft.com/office/drawing/2014/main" id="{4C1B9912-5811-C778-C0F6-329A08640AAA}"/>
              </a:ext>
            </a:extLst>
          </p:cNvPr>
          <p:cNvPicPr>
            <a:picLocks noChangeAspect="1"/>
          </p:cNvPicPr>
          <p:nvPr/>
        </p:nvPicPr>
        <p:blipFill>
          <a:blip r:embed="rId3"/>
          <a:stretch>
            <a:fillRect/>
          </a:stretch>
        </p:blipFill>
        <p:spPr>
          <a:xfrm>
            <a:off x="6630220" y="2082240"/>
            <a:ext cx="4791740" cy="354398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8" name="PlaceHolder 1"/>
          <p:cNvSpPr>
            <a:spLocks noGrp="1"/>
          </p:cNvSpPr>
          <p:nvPr>
            <p:ph/>
          </p:nvPr>
        </p:nvSpPr>
        <p:spPr>
          <a:xfrm>
            <a:off x="770039" y="1444860"/>
            <a:ext cx="4267143" cy="4982220"/>
          </a:xfrm>
          <a:prstGeom prst="rect">
            <a:avLst/>
          </a:prstGeom>
          <a:noFill/>
          <a:ln w="0">
            <a:noFill/>
          </a:ln>
        </p:spPr>
        <p:txBody>
          <a:bodyPr lIns="90000" tIns="45000" rIns="90000" bIns="45000" anchor="t">
            <a:normAutofit/>
          </a:bodyPr>
          <a:lstStyle/>
          <a:p>
            <a:pPr marL="0" indent="0">
              <a:lnSpc>
                <a:spcPct val="100000"/>
              </a:lnSpc>
              <a:spcBef>
                <a:spcPts val="1400"/>
              </a:spcBef>
              <a:buClr>
                <a:srgbClr val="292929"/>
              </a:buClr>
              <a:buNone/>
            </a:pPr>
            <a:r>
              <a:rPr lang="en-US" sz="2200" b="0" strike="noStrike" spc="-1" dirty="0">
                <a:solidFill>
                  <a:srgbClr val="000000"/>
                </a:solidFill>
                <a:latin typeface="Calibri"/>
              </a:rPr>
              <a:t>The Decision tree model shows good predictions with the confusion matrix showing:-</a:t>
            </a:r>
          </a:p>
          <a:p>
            <a:pPr>
              <a:lnSpc>
                <a:spcPct val="100000"/>
              </a:lnSpc>
              <a:spcBef>
                <a:spcPts val="1400"/>
              </a:spcBef>
              <a:buClr>
                <a:srgbClr val="292929"/>
              </a:buClr>
              <a:buFont typeface="System Font Regular"/>
              <a:buChar char="❌"/>
            </a:pPr>
            <a:r>
              <a:rPr lang="en-US" sz="2200" b="1" spc="-1" dirty="0">
                <a:solidFill>
                  <a:srgbClr val="1F132D"/>
                </a:solidFill>
                <a:latin typeface="Calibri"/>
              </a:rPr>
              <a:t>  1</a:t>
            </a:r>
            <a:r>
              <a:rPr lang="en-US" sz="2200" b="1" strike="noStrike" spc="-1" dirty="0">
                <a:solidFill>
                  <a:srgbClr val="1F132D"/>
                </a:solidFill>
                <a:latin typeface="Calibri"/>
              </a:rPr>
              <a:t> False positive</a:t>
            </a:r>
            <a:r>
              <a:rPr lang="en-US" sz="2200" b="0" strike="noStrike" spc="-1" dirty="0">
                <a:solidFill>
                  <a:srgbClr val="1F132D"/>
                </a:solidFill>
                <a:latin typeface="Calibri"/>
              </a:rPr>
              <a:t> </a:t>
            </a:r>
          </a:p>
          <a:p>
            <a:pPr>
              <a:lnSpc>
                <a:spcPct val="100000"/>
              </a:lnSpc>
              <a:spcBef>
                <a:spcPts val="1400"/>
              </a:spcBef>
              <a:buClr>
                <a:srgbClr val="292929"/>
              </a:buClr>
              <a:buFont typeface="System Font Regular"/>
              <a:buChar char="✅"/>
            </a:pPr>
            <a:r>
              <a:rPr lang="en-US" sz="2200" b="1" strike="noStrike" spc="-1" dirty="0">
                <a:solidFill>
                  <a:srgbClr val="A8185A"/>
                </a:solidFill>
                <a:latin typeface="Calibri"/>
              </a:rPr>
              <a:t>  5 True negatives </a:t>
            </a:r>
          </a:p>
          <a:p>
            <a:pPr>
              <a:lnSpc>
                <a:spcPct val="100000"/>
              </a:lnSpc>
              <a:spcBef>
                <a:spcPts val="1400"/>
              </a:spcBef>
              <a:buClr>
                <a:srgbClr val="292929"/>
              </a:buClr>
              <a:buFont typeface="System Font Regular"/>
              <a:buChar char="✅"/>
            </a:pPr>
            <a:r>
              <a:rPr lang="en-US" sz="2200" b="1" strike="noStrike" spc="-1" dirty="0">
                <a:solidFill>
                  <a:schemeClr val="accent2">
                    <a:lumMod val="50000"/>
                  </a:schemeClr>
                </a:solidFill>
                <a:latin typeface="Calibri"/>
              </a:rPr>
              <a:t>  12 True positives </a:t>
            </a:r>
          </a:p>
          <a:p>
            <a:pPr marL="0" indent="0">
              <a:lnSpc>
                <a:spcPct val="100000"/>
              </a:lnSpc>
              <a:spcBef>
                <a:spcPts val="1400"/>
              </a:spcBef>
              <a:buClr>
                <a:srgbClr val="292929"/>
              </a:buClr>
              <a:buNone/>
            </a:pPr>
            <a:r>
              <a:rPr lang="en-US" sz="2200" spc="-1" dirty="0">
                <a:solidFill>
                  <a:srgbClr val="000000"/>
                </a:solidFill>
                <a:latin typeface="Calibri"/>
              </a:rPr>
              <a:t>Thus, there is 1 undesirable result out of 18</a:t>
            </a:r>
          </a:p>
          <a:p>
            <a:pPr marL="0" indent="0">
              <a:lnSpc>
                <a:spcPct val="100000"/>
              </a:lnSpc>
              <a:spcBef>
                <a:spcPts val="1400"/>
              </a:spcBef>
              <a:buClr>
                <a:srgbClr val="292929"/>
              </a:buClr>
              <a:buNone/>
            </a:pPr>
            <a:r>
              <a:rPr lang="en-US" sz="2200" b="0" strike="noStrike" spc="-1" dirty="0">
                <a:solidFill>
                  <a:srgbClr val="000000"/>
                </a:solidFill>
                <a:latin typeface="Calibri"/>
              </a:rPr>
              <a:t>This is a fairly good model, although it may do better with more data points</a:t>
            </a:r>
          </a:p>
        </p:txBody>
      </p:sp>
      <p:sp>
        <p:nvSpPr>
          <p:cNvPr id="46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Confusion Matrix</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B090BE67-39AF-4054-A325-BDF68B3DB440}" type="slidenum">
              <a:rPr/>
              <a:t>46</a:t>
            </a:fld>
            <a:endParaRPr/>
          </a:p>
        </p:txBody>
      </p:sp>
      <p:pic>
        <p:nvPicPr>
          <p:cNvPr id="4" name="Picture 3">
            <a:extLst>
              <a:ext uri="{FF2B5EF4-FFF2-40B4-BE49-F238E27FC236}">
                <a16:creationId xmlns:a16="http://schemas.microsoft.com/office/drawing/2014/main" id="{9A06C28F-B6F6-9A20-0C9C-089603B8CDD0}"/>
              </a:ext>
            </a:extLst>
          </p:cNvPr>
          <p:cNvPicPr>
            <a:picLocks noChangeAspect="1"/>
          </p:cNvPicPr>
          <p:nvPr/>
        </p:nvPicPr>
        <p:blipFill>
          <a:blip r:embed="rId3"/>
          <a:stretch>
            <a:fillRect/>
          </a:stretch>
        </p:blipFill>
        <p:spPr>
          <a:xfrm>
            <a:off x="5209623" y="1444860"/>
            <a:ext cx="6075657" cy="5036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70" name="PlaceHolder 1"/>
          <p:cNvSpPr>
            <a:spLocks noGrp="1"/>
          </p:cNvSpPr>
          <p:nvPr>
            <p:ph/>
          </p:nvPr>
        </p:nvSpPr>
        <p:spPr>
          <a:xfrm>
            <a:off x="770039" y="1874880"/>
            <a:ext cx="10942989" cy="4350960"/>
          </a:xfrm>
          <a:prstGeom prst="rect">
            <a:avLst/>
          </a:prstGeom>
          <a:noFill/>
          <a:ln w="0">
            <a:noFill/>
          </a:ln>
        </p:spPr>
        <p:txBody>
          <a:bodyPr lIns="90000" tIns="45000" rIns="90000" bIns="45000" anchor="t">
            <a:normAutofit fontScale="92500"/>
          </a:bodyPr>
          <a:lstStyle/>
          <a:p>
            <a:pPr indent="0">
              <a:lnSpc>
                <a:spcPct val="100000"/>
              </a:lnSpc>
              <a:spcBef>
                <a:spcPts val="1400"/>
              </a:spcBef>
              <a:buNone/>
            </a:pPr>
            <a:r>
              <a:rPr lang="en-US" sz="2200" b="0" strike="noStrike" spc="-1" dirty="0">
                <a:solidFill>
                  <a:srgbClr val="000000"/>
                </a:solidFill>
                <a:latin typeface="Calibri"/>
              </a:rPr>
              <a:t>Data was obtained by REST API and web scraping on the launch status of SpaceX launches and specifications of the launchers</a:t>
            </a:r>
          </a:p>
          <a:p>
            <a:pPr indent="0">
              <a:lnSpc>
                <a:spcPct val="100000"/>
              </a:lnSpc>
              <a:spcBef>
                <a:spcPts val="1400"/>
              </a:spcBef>
              <a:buNone/>
            </a:pPr>
            <a:r>
              <a:rPr lang="en-US" sz="2200" spc="-1" dirty="0">
                <a:solidFill>
                  <a:srgbClr val="000000"/>
                </a:solidFill>
                <a:latin typeface="Calibri"/>
              </a:rPr>
              <a:t>Exploratory data analysis gives us insights into the data, and maps can show the position of the launch sites and their proximity to coast, logistics infrastructure and distance from populated cities</a:t>
            </a:r>
          </a:p>
          <a:p>
            <a:pPr indent="0">
              <a:lnSpc>
                <a:spcPct val="100000"/>
              </a:lnSpc>
              <a:spcBef>
                <a:spcPts val="1400"/>
              </a:spcBef>
              <a:buNone/>
            </a:pPr>
            <a:r>
              <a:rPr lang="en-US" sz="2200" b="0" strike="noStrike" spc="-1" dirty="0">
                <a:solidFill>
                  <a:srgbClr val="000000"/>
                </a:solidFill>
                <a:latin typeface="Calibri"/>
              </a:rPr>
              <a:t>Landing status was interpreted into a class variable (0 or 1 for </a:t>
            </a:r>
            <a:r>
              <a:rPr lang="en-US" sz="2200" spc="-1" dirty="0">
                <a:solidFill>
                  <a:srgbClr val="000000"/>
                </a:solidFill>
                <a:latin typeface="Calibri"/>
              </a:rPr>
              <a:t>failure or success) and the data was converted into dummy variables for machine learning</a:t>
            </a:r>
          </a:p>
          <a:p>
            <a:pPr indent="0">
              <a:lnSpc>
                <a:spcPct val="100000"/>
              </a:lnSpc>
              <a:spcBef>
                <a:spcPts val="1400"/>
              </a:spcBef>
              <a:buNone/>
            </a:pPr>
            <a:r>
              <a:rPr lang="en-US" sz="2200" b="0" strike="noStrike" spc="-1" dirty="0">
                <a:solidFill>
                  <a:srgbClr val="000000"/>
                </a:solidFill>
                <a:latin typeface="Calibri"/>
              </a:rPr>
              <a:t>Four different models for machine learning were used to predict the class variable from the other variables available to us. The best parameters were chosen using </a:t>
            </a:r>
            <a:r>
              <a:rPr lang="en-US" sz="2200" b="0" strike="noStrike" spc="-1" dirty="0" err="1">
                <a:solidFill>
                  <a:srgbClr val="000000"/>
                </a:solidFill>
                <a:latin typeface="Calibri"/>
              </a:rPr>
              <a:t>GridSearch</a:t>
            </a:r>
            <a:r>
              <a:rPr lang="en-US" sz="2200" b="0" strike="noStrike" spc="-1" dirty="0">
                <a:solidFill>
                  <a:srgbClr val="000000"/>
                </a:solidFill>
                <a:latin typeface="Calibri"/>
              </a:rPr>
              <a:t> cross validation for each</a:t>
            </a:r>
          </a:p>
          <a:p>
            <a:pPr indent="0">
              <a:lnSpc>
                <a:spcPct val="100000"/>
              </a:lnSpc>
              <a:spcBef>
                <a:spcPts val="1400"/>
              </a:spcBef>
              <a:buNone/>
            </a:pPr>
            <a:r>
              <a:rPr lang="en-US" sz="2200" spc="-1" dirty="0">
                <a:solidFill>
                  <a:srgbClr val="000000"/>
                </a:solidFill>
                <a:latin typeface="Calibri"/>
              </a:rPr>
              <a:t>The decision tree model gave the best accuracy score of 0.86 and the confusion map seems acceptable. This ML model may be used for predictions on new data</a:t>
            </a:r>
            <a:endParaRPr lang="en-US" sz="2200" b="0" strike="noStrike" spc="-1" dirty="0">
              <a:solidFill>
                <a:srgbClr val="000000"/>
              </a:solidFill>
              <a:latin typeface="Calibri"/>
            </a:endParaRPr>
          </a:p>
        </p:txBody>
      </p:sp>
      <p:sp>
        <p:nvSpPr>
          <p:cNvPr id="4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Conclusions</a:t>
            </a:r>
            <a:endParaRPr lang="en-IN" sz="4000" b="0" strike="noStrike" spc="-1">
              <a:solidFill>
                <a:srgbClr val="000000"/>
              </a:solidFill>
              <a:latin typeface="Arial"/>
            </a:endParaRPr>
          </a:p>
        </p:txBody>
      </p:sp>
      <p:sp>
        <p:nvSpPr>
          <p:cNvPr id="472" name="Rectangle 1"/>
          <p:cNvSpPr/>
          <p:nvPr/>
        </p:nvSpPr>
        <p:spPr>
          <a:xfrm>
            <a:off x="10667880" y="371880"/>
            <a:ext cx="715680" cy="715680"/>
          </a:xfrm>
          <a:prstGeom prst="rect">
            <a:avLst/>
          </a:prstGeom>
          <a:blipFill rotWithShape="0">
            <a:blip r:embed="rId3"/>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AE369709-E074-4582-AFF2-D13ADCF8FD6B}" type="slidenum">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73" name="PlaceHolder 1"/>
          <p:cNvSpPr>
            <a:spLocks noGrp="1"/>
          </p:cNvSpPr>
          <p:nvPr>
            <p:ph/>
          </p:nvPr>
        </p:nvSpPr>
        <p:spPr>
          <a:xfrm>
            <a:off x="770040" y="1859400"/>
            <a:ext cx="1051524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000" b="0" strike="noStrike" spc="-1" dirty="0">
                <a:solidFill>
                  <a:srgbClr val="000000"/>
                </a:solidFill>
                <a:latin typeface="Abadi" panose="020B0604020104020204" pitchFamily="34" charset="0"/>
              </a:rPr>
              <a:t>The GitHub repository for this work is : </a:t>
            </a:r>
            <a:r>
              <a:rPr lang="en-US" sz="2000" b="0" strike="noStrike" spc="-1" dirty="0">
                <a:solidFill>
                  <a:srgbClr val="000000"/>
                </a:solidFill>
                <a:latin typeface="Abadi" panose="020B0604020104020204" pitchFamily="34" charset="0"/>
                <a:hlinkClick r:id="rId4"/>
              </a:rPr>
              <a:t>https://github.com/rsvinekar/Capstone-IBMDS</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Two versions of the </a:t>
            </a:r>
            <a:r>
              <a:rPr lang="en-US" sz="2000" b="0" strike="noStrike" spc="-1" dirty="0" err="1">
                <a:solidFill>
                  <a:srgbClr val="000000"/>
                </a:solidFill>
                <a:latin typeface="Abadi" panose="020B0604020104020204" pitchFamily="34" charset="0"/>
              </a:rPr>
              <a:t>plotly</a:t>
            </a:r>
            <a:r>
              <a:rPr lang="en-US" sz="2000" b="0" strike="noStrike" spc="-1" dirty="0">
                <a:solidFill>
                  <a:srgbClr val="000000"/>
                </a:solidFill>
                <a:latin typeface="Abadi" panose="020B0604020104020204" pitchFamily="34" charset="0"/>
              </a:rPr>
              <a:t> dash application are provided, both give the same output</a:t>
            </a:r>
          </a:p>
          <a:p>
            <a:pPr marL="514350" indent="-285750">
              <a:lnSpc>
                <a:spcPct val="100000"/>
              </a:lnSpc>
            </a:pPr>
            <a:r>
              <a:rPr lang="en-US" sz="2000" spc="-1" dirty="0">
                <a:solidFill>
                  <a:srgbClr val="000000"/>
                </a:solidFill>
                <a:latin typeface="Abadi" panose="020B0604020104020204" pitchFamily="34" charset="0"/>
              </a:rPr>
              <a:t>Dash1: </a:t>
            </a:r>
            <a:r>
              <a:rPr lang="en-US" sz="2000" spc="-1" dirty="0">
                <a:solidFill>
                  <a:srgbClr val="000000"/>
                </a:solidFill>
                <a:latin typeface="Abadi" panose="020B0604020104020204" pitchFamily="34" charset="0"/>
                <a:hlinkClick r:id="rId5"/>
              </a:rPr>
              <a:t>https://github.com/rsvinekar/Capstone-IBMDS/blob/main/spacex_dash_app_dash1.py</a:t>
            </a:r>
            <a:endParaRPr lang="en-US" sz="2000" spc="-1" dirty="0">
              <a:solidFill>
                <a:srgbClr val="000000"/>
              </a:solidFill>
              <a:latin typeface="Abadi" panose="020B0604020104020204" pitchFamily="34" charset="0"/>
            </a:endParaRPr>
          </a:p>
          <a:p>
            <a:pPr marL="514350" indent="-285750">
              <a:lnSpc>
                <a:spcPct val="100000"/>
              </a:lnSpc>
            </a:pPr>
            <a:r>
              <a:rPr lang="en-US" sz="2000" b="0" strike="noStrike" spc="-1" dirty="0">
                <a:solidFill>
                  <a:srgbClr val="000000"/>
                </a:solidFill>
                <a:latin typeface="Abadi" panose="020B0604020104020204" pitchFamily="34" charset="0"/>
              </a:rPr>
              <a:t>Dash2: </a:t>
            </a:r>
            <a:r>
              <a:rPr lang="en-US" sz="2000" b="0" strike="noStrike" spc="-1" dirty="0">
                <a:solidFill>
                  <a:srgbClr val="000000"/>
                </a:solidFill>
                <a:latin typeface="Abadi" panose="020B0604020104020204" pitchFamily="34" charset="0"/>
                <a:hlinkClick r:id="rId6"/>
              </a:rPr>
              <a:t>https://github.com/rsvinekar/Capstone-IBMDS/blob/main/spacex_dash_app_dash2.py</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First is for dash 1.x as used in the Skills Network online. Second is for Dash 2.x installed on the latest Anaconda desktop. The latter is provided by default on Anaconda. To run the app, make sure dash is installed and then </a:t>
            </a:r>
            <a:r>
              <a:rPr lang="en-US" sz="2000" strike="noStrike" spc="-1" dirty="0">
                <a:solidFill>
                  <a:srgbClr val="000000"/>
                </a:solidFill>
                <a:latin typeface="Abadi" panose="020B0604020104020204" pitchFamily="34" charset="0"/>
              </a:rPr>
              <a:t>run</a:t>
            </a:r>
            <a:r>
              <a:rPr lang="en-US" sz="2000" strike="noStrike" spc="-1" dirty="0">
                <a:solidFill>
                  <a:srgbClr val="000000"/>
                </a:solidFill>
                <a:latin typeface="Calibri"/>
              </a:rPr>
              <a:t> </a:t>
            </a:r>
          </a:p>
          <a:p>
            <a:pPr indent="0">
              <a:lnSpc>
                <a:spcPct val="100000"/>
              </a:lnSpc>
              <a:buNone/>
            </a:pPr>
            <a:r>
              <a:rPr lang="en-IN" sz="1400" b="1" dirty="0">
                <a:solidFill>
                  <a:srgbClr val="000000"/>
                </a:solidFill>
                <a:effectLst/>
                <a:latin typeface="Menlo" panose="020B0609030804020204" pitchFamily="49" charset="0"/>
              </a:rPr>
              <a:t>python spacex_dash_app_dash2.py </a:t>
            </a:r>
          </a:p>
          <a:p>
            <a:pPr indent="0">
              <a:lnSpc>
                <a:spcPct val="100000"/>
              </a:lnSpc>
              <a:buNone/>
            </a:pPr>
            <a:r>
              <a:rPr lang="en-IN" sz="2000" spc="-1" dirty="0">
                <a:solidFill>
                  <a:srgbClr val="000000"/>
                </a:solidFill>
                <a:latin typeface="Abadi" panose="020B0604020104020204" pitchFamily="34" charset="0"/>
              </a:rPr>
              <a:t>The difference is mainly in the import statements and slight changes elsewhere.</a:t>
            </a:r>
          </a:p>
          <a:p>
            <a:pPr indent="0">
              <a:lnSpc>
                <a:spcPct val="100000"/>
              </a:lnSpc>
              <a:buNone/>
            </a:pPr>
            <a:endParaRPr lang="en-US" sz="20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7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Appendix</a:t>
            </a:r>
            <a:endParaRPr lang="en-IN" sz="4000" b="0" strike="noStrike" spc="-1">
              <a:solidFill>
                <a:srgbClr val="000000"/>
              </a:solidFill>
              <a:latin typeface="Arial"/>
            </a:endParaRPr>
          </a:p>
        </p:txBody>
      </p:sp>
      <p:sp>
        <p:nvSpPr>
          <p:cNvPr id="475" name="Rectangle 1"/>
          <p:cNvSpPr/>
          <p:nvPr/>
        </p:nvSpPr>
        <p:spPr>
          <a:xfrm>
            <a:off x="10706040" y="367200"/>
            <a:ext cx="715680" cy="715680"/>
          </a:xfrm>
          <a:prstGeom prst="rect">
            <a:avLst/>
          </a:prstGeom>
          <a:blipFill rotWithShape="0">
            <a:blip r:embed="rId7"/>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F8756F06-8754-45F0-86A4-DC92A0A44667}" type="slidenum">
              <a:r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5" name="PlaceHolder 1"/>
          <p:cNvSpPr>
            <a:spLocks noGrp="1"/>
          </p:cNvSpPr>
          <p:nvPr>
            <p:ph type="sldNum" idx="19"/>
          </p:nvPr>
        </p:nvSpPr>
        <p:spPr>
          <a:xfrm>
            <a:off x="9448920" y="6356520"/>
            <a:ext cx="2742840" cy="36468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81496E41-1118-41B5-8BAB-388B740736AE}" type="slidenum">
              <a:rPr lang="en-US" sz="1600" b="0" strike="noStrike" spc="-1">
                <a:solidFill>
                  <a:srgbClr val="1C7DDB"/>
                </a:solidFill>
                <a:latin typeface="Abadi"/>
              </a:rPr>
              <a:t>5</a:t>
            </a:fld>
            <a:endParaRPr lang="en-IN" sz="1600" b="0" strike="noStrike" spc="-1">
              <a:solidFill>
                <a:srgbClr val="000000"/>
              </a:solidFill>
              <a:latin typeface="Times New Roman"/>
            </a:endParaRPr>
          </a:p>
        </p:txBody>
      </p:sp>
      <p:sp>
        <p:nvSpPr>
          <p:cNvPr id="266" name="TextBox 1"/>
          <p:cNvSpPr/>
          <p:nvPr/>
        </p:nvSpPr>
        <p:spPr>
          <a:xfrm>
            <a:off x="777960" y="281268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1</a:t>
            </a:r>
            <a:endParaRPr lang="en-IN" sz="1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7" name="Content Placeholder 2"/>
          <p:cNvSpPr/>
          <p:nvPr/>
        </p:nvSpPr>
        <p:spPr>
          <a:xfrm>
            <a:off x="734281" y="1254240"/>
            <a:ext cx="10897738" cy="55378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25000" lnSpcReduction="20000"/>
          </a:bodyPr>
          <a:lstStyle/>
          <a:p>
            <a:pPr>
              <a:lnSpc>
                <a:spcPct val="120000"/>
              </a:lnSpc>
              <a:spcBef>
                <a:spcPts val="1400"/>
              </a:spcBef>
              <a:tabLst>
                <a:tab pos="0" algn="l"/>
              </a:tabLst>
            </a:pPr>
            <a:r>
              <a:rPr lang="en-US" sz="9600" b="0" strike="noStrike" spc="-1" dirty="0">
                <a:solidFill>
                  <a:srgbClr val="0B49CB"/>
                </a:solidFill>
                <a:latin typeface="Abadi"/>
              </a:rPr>
              <a:t>Executive Summary</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Data collection methodology:</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Data was collected using SpaceX APIs and Data scraping from Wikipedia</a:t>
            </a:r>
            <a:endParaRPr lang="en-IN" sz="80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data wrangling</a:t>
            </a:r>
          </a:p>
          <a:p>
            <a:pPr marL="731520" lvl="1" indent="-274320">
              <a:lnSpc>
                <a:spcPct val="120000"/>
              </a:lnSpc>
              <a:spcBef>
                <a:spcPts val="1400"/>
              </a:spcBef>
              <a:buClr>
                <a:srgbClr val="292929"/>
              </a:buClr>
              <a:buFont typeface="Arial"/>
              <a:buChar char="•"/>
              <a:tabLst>
                <a:tab pos="0" algn="l"/>
              </a:tabLst>
            </a:pPr>
            <a:r>
              <a:rPr lang="en-IN" sz="8000" spc="-1" dirty="0">
                <a:solidFill>
                  <a:srgbClr val="767171"/>
                </a:solidFill>
                <a:latin typeface="Abadi"/>
              </a:rPr>
              <a:t>The status string was classified as Success or Fail (1 or 0)</a:t>
            </a: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exploratory data analysis (EDA) using visualization and SQL</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interactive visual analytics using Folium and </a:t>
            </a:r>
            <a:r>
              <a:rPr lang="en-US" sz="9600" b="0" strike="noStrike" spc="-1" dirty="0" err="1">
                <a:solidFill>
                  <a:schemeClr val="accent3">
                    <a:lumMod val="25000"/>
                  </a:schemeClr>
                </a:solidFill>
                <a:latin typeface="Abadi"/>
              </a:rPr>
              <a:t>Plotly</a:t>
            </a:r>
            <a:r>
              <a:rPr lang="en-US" sz="9600" b="0" strike="noStrike" spc="-1" dirty="0">
                <a:solidFill>
                  <a:schemeClr val="accent3">
                    <a:lumMod val="25000"/>
                  </a:schemeClr>
                </a:solidFill>
                <a:latin typeface="Abadi"/>
              </a:rPr>
              <a:t> Dash</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predictive analysis using classification models</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Grid Search Cross Validation was performed for 4 different classification models to estimate the best parameters</a:t>
            </a:r>
            <a:endParaRPr lang="en-IN" sz="8000" b="0" strike="noStrike" spc="-1" dirty="0">
              <a:solidFill>
                <a:srgbClr val="000000"/>
              </a:solidFill>
              <a:latin typeface="Arial"/>
            </a:endParaRPr>
          </a:p>
          <a:p>
            <a:pPr>
              <a:lnSpc>
                <a:spcPct val="120000"/>
              </a:lnSpc>
              <a:spcBef>
                <a:spcPts val="1400"/>
              </a:spcBef>
              <a:tabLst>
                <a:tab pos="0" algn="l"/>
              </a:tabLst>
            </a:pPr>
            <a:endParaRPr lang="en-IN" sz="88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p:txBody>
      </p:sp>
      <p:sp>
        <p:nvSpPr>
          <p:cNvPr id="2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Methodology</a:t>
            </a:r>
            <a:endParaRPr lang="en-IN" sz="4000" b="0" strike="noStrike" spc="-1">
              <a:solidFill>
                <a:srgbClr val="000000"/>
              </a:solidFill>
              <a:latin typeface="Arial"/>
            </a:endParaRPr>
          </a:p>
        </p:txBody>
      </p:sp>
      <p:sp>
        <p:nvSpPr>
          <p:cNvPr id="269" name="Rectangle 1"/>
          <p:cNvSpPr/>
          <p:nvPr/>
        </p:nvSpPr>
        <p:spPr>
          <a:xfrm>
            <a:off x="10595160" y="45540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FB24016A-B546-4D46-8C12-0E03143651BF}" type="slidenum">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0" name="PlaceHolder 1"/>
          <p:cNvSpPr>
            <a:spLocks noGrp="1"/>
          </p:cNvSpPr>
          <p:nvPr>
            <p:ph/>
          </p:nvPr>
        </p:nvSpPr>
        <p:spPr>
          <a:xfrm>
            <a:off x="770040" y="1825560"/>
            <a:ext cx="10515240" cy="4350960"/>
          </a:xfrm>
          <a:prstGeom prst="rect">
            <a:avLst/>
          </a:prstGeom>
          <a:noFill/>
          <a:ln w="0">
            <a:noFill/>
          </a:ln>
        </p:spPr>
        <p:txBody>
          <a:bodyPr lIns="90000" tIns="45000" rIns="90000" bIns="45000"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Data was collected using two sources: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SpaceX </a:t>
            </a:r>
            <a:r>
              <a:rPr lang="en-US" sz="2200" spc="-1" dirty="0">
                <a:solidFill>
                  <a:schemeClr val="accent3">
                    <a:lumMod val="25000"/>
                  </a:schemeClr>
                </a:solidFill>
                <a:latin typeface="Abadi"/>
              </a:rPr>
              <a:t>API. Using the REST protocol, a JSON string was obtained containing requested data</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Data Scraping : Wikipedia page on the launch status of SpaceX launches was scraped for information</a:t>
            </a:r>
            <a:endParaRPr lang="en-US" sz="2200" b="0" strike="noStrike" spc="-1" dirty="0">
              <a:solidFill>
                <a:srgbClr val="000000"/>
              </a:solidFill>
              <a:latin typeface="Calibri"/>
            </a:endParaRPr>
          </a:p>
          <a:p>
            <a:pPr indent="0">
              <a:lnSpc>
                <a:spcPct val="100000"/>
              </a:lnSpc>
              <a:buNone/>
              <a:tabLst>
                <a:tab pos="0" algn="l"/>
              </a:tabLst>
            </a:pPr>
            <a:r>
              <a:rPr lang="en-US" sz="2400" b="0" strike="noStrike" spc="-1" dirty="0">
                <a:solidFill>
                  <a:srgbClr val="000000"/>
                </a:solidFill>
                <a:latin typeface="Calibri"/>
              </a:rPr>
              <a:t>The two data sources can be either combined or one of them used, as there is duplicated information. The REST method was preferred</a:t>
            </a:r>
          </a:p>
        </p:txBody>
      </p:sp>
      <p:sp>
        <p:nvSpPr>
          <p:cNvPr id="2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736F7E37-23E9-4817-A11F-CF843C4D3BDE}" type="slidenum">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2" name="PlaceHolder 1"/>
          <p:cNvSpPr>
            <a:spLocks noGrp="1"/>
          </p:cNvSpPr>
          <p:nvPr>
            <p:ph/>
          </p:nvPr>
        </p:nvSpPr>
        <p:spPr>
          <a:xfrm>
            <a:off x="525240" y="1357200"/>
            <a:ext cx="5308560" cy="4785840"/>
          </a:xfrm>
          <a:prstGeom prst="rect">
            <a:avLst/>
          </a:prstGeom>
          <a:noFill/>
          <a:ln w="0">
            <a:noFill/>
          </a:ln>
        </p:spPr>
        <p:txBody>
          <a:bodyPr anchor="t">
            <a:normAutofit fontScale="85500" lnSpcReduction="20000"/>
          </a:bodyPr>
          <a:lstStyle/>
          <a:p>
            <a:pPr marL="209520" indent="-209520">
              <a:lnSpc>
                <a:spcPct val="100000"/>
              </a:lnSpc>
              <a:spcBef>
                <a:spcPts val="1400"/>
              </a:spcBef>
              <a:buClr>
                <a:srgbClr val="292929"/>
              </a:buClr>
              <a:buFont typeface="Arial"/>
              <a:buChar char="•"/>
            </a:pPr>
            <a:r>
              <a:rPr lang="en-US" sz="2200" b="0" strike="noStrike" spc="-1" dirty="0" err="1">
                <a:solidFill>
                  <a:schemeClr val="accent3">
                    <a:lumMod val="25000"/>
                  </a:schemeClr>
                </a:solidFill>
                <a:latin typeface="Abadi"/>
              </a:rPr>
              <a:t>Spacex</a:t>
            </a:r>
            <a:r>
              <a:rPr lang="en-US" sz="2200" b="0" strike="noStrike" spc="-1" dirty="0">
                <a:solidFill>
                  <a:schemeClr val="accent3">
                    <a:lumMod val="25000"/>
                  </a:schemeClr>
                </a:solidFill>
                <a:latin typeface="Abadi"/>
              </a:rPr>
              <a:t> launch data is obtained from </a:t>
            </a:r>
            <a:r>
              <a:rPr lang="en-US" sz="2200" b="0" u="sng" strike="noStrike" spc="-1" dirty="0">
                <a:solidFill>
                  <a:schemeClr val="accent3">
                    <a:lumMod val="25000"/>
                  </a:schemeClr>
                </a:solidFill>
                <a:uFillTx/>
                <a:latin typeface="Abadi"/>
                <a:hlinkClick r:id="rId4"/>
              </a:rPr>
              <a:t>https://api.spacexdata.com/v4/launches/past</a:t>
            </a:r>
            <a:r>
              <a:rPr lang="en-US" sz="2200" b="0" strike="noStrike" spc="-1" dirty="0">
                <a:solidFill>
                  <a:schemeClr val="accent3">
                    <a:lumMod val="25000"/>
                  </a:schemeClr>
                </a:solidFill>
                <a:latin typeface="Abadi"/>
              </a:rPr>
              <a:t> as JSON data which is then converted to a </a:t>
            </a:r>
            <a:r>
              <a:rPr lang="en-US" sz="2200" b="0" strike="noStrike" spc="-1" dirty="0" err="1">
                <a:solidFill>
                  <a:schemeClr val="accent3">
                    <a:lumMod val="25000"/>
                  </a:schemeClr>
                </a:solidFill>
                <a:latin typeface="Abadi"/>
              </a:rPr>
              <a:t>dataframe</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a:t>
            </a:r>
            <a:r>
              <a:rPr lang="en-US" sz="2200" b="0" strike="noStrike" spc="-1" dirty="0" err="1">
                <a:solidFill>
                  <a:schemeClr val="accent3">
                    <a:lumMod val="25000"/>
                  </a:schemeClr>
                </a:solidFill>
                <a:latin typeface="Abadi"/>
              </a:rPr>
              <a:t>dataframe</a:t>
            </a:r>
            <a:r>
              <a:rPr lang="en-US" sz="2200" b="0" strike="noStrike" spc="-1" dirty="0">
                <a:solidFill>
                  <a:schemeClr val="accent3">
                    <a:lumMod val="25000"/>
                  </a:schemeClr>
                </a:solidFill>
                <a:latin typeface="Abadi"/>
              </a:rPr>
              <a:t> has codes for rockets, launchpads, payloads and cores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codes are used to obtain specific data, such as rockets from </a:t>
            </a:r>
            <a:r>
              <a:rPr lang="en-US" sz="2200" b="0" u="sng" strike="noStrike" spc="-1" dirty="0">
                <a:solidFill>
                  <a:schemeClr val="accent3">
                    <a:lumMod val="25000"/>
                  </a:schemeClr>
                </a:solidFill>
                <a:uFillTx/>
                <a:latin typeface="Abadi"/>
                <a:hlinkClick r:id="rId5"/>
              </a:rPr>
              <a:t>https://api.spacexdata.com/v4/rockets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data from codes and launch data is combined, retaining only relevant fields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data is cleaned for missing values and NULLs </a:t>
            </a:r>
            <a:endParaRPr lang="en-US" sz="2200" b="0" strike="noStrike" spc="-1" dirty="0">
              <a:solidFill>
                <a:srgbClr val="000000"/>
              </a:solidFill>
              <a:latin typeface="Calibri"/>
            </a:endParaRPr>
          </a:p>
          <a:p>
            <a:pPr marL="628920" lvl="1" indent="-209520">
              <a:lnSpc>
                <a:spcPct val="100000"/>
              </a:lnSpc>
              <a:spcBef>
                <a:spcPts val="1400"/>
              </a:spcBef>
              <a:buClr>
                <a:srgbClr val="292929"/>
              </a:buClr>
              <a:buFont typeface="Arial"/>
              <a:buChar char="•"/>
            </a:pPr>
            <a:r>
              <a:rPr lang="en-US" sz="1800" b="0" strike="noStrike" spc="-1" dirty="0">
                <a:solidFill>
                  <a:schemeClr val="accent3">
                    <a:lumMod val="25000"/>
                  </a:schemeClr>
                </a:solidFill>
                <a:latin typeface="Abadi"/>
              </a:rPr>
              <a:t>For example, payload data which is missing is replaced by average payload</a:t>
            </a:r>
            <a:endParaRPr lang="en-US" sz="18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notebook is available on </a:t>
            </a:r>
            <a:r>
              <a:rPr lang="en-US" sz="2200" b="0" strike="noStrike" spc="-1" dirty="0" err="1">
                <a:solidFill>
                  <a:schemeClr val="accent3">
                    <a:lumMod val="25000"/>
                  </a:schemeClr>
                </a:solidFill>
                <a:latin typeface="Abadi"/>
              </a:rPr>
              <a:t>github</a:t>
            </a:r>
            <a:r>
              <a:rPr lang="en-US" sz="2200" b="0" strike="noStrike" spc="-1" dirty="0">
                <a:solidFill>
                  <a:schemeClr val="accent3">
                    <a:lumMod val="25000"/>
                  </a:schemeClr>
                </a:solidFill>
                <a:latin typeface="Abadi"/>
              </a:rPr>
              <a:t> here:</a:t>
            </a:r>
          </a:p>
          <a:p>
            <a:pPr marL="209520" indent="-209520">
              <a:lnSpc>
                <a:spcPct val="100000"/>
              </a:lnSpc>
              <a:spcBef>
                <a:spcPts val="1400"/>
              </a:spcBef>
              <a:buClr>
                <a:srgbClr val="292929"/>
              </a:buClr>
              <a:buFont typeface="Arial"/>
              <a:buChar char="•"/>
            </a:pPr>
            <a:endParaRPr lang="en-US" sz="2200" b="0" strike="noStrike" spc="-1" dirty="0">
              <a:solidFill>
                <a:srgbClr val="000000"/>
              </a:solidFill>
              <a:latin typeface="Calibri"/>
            </a:endParaRPr>
          </a:p>
          <a:p>
            <a:pPr indent="0">
              <a:lnSpc>
                <a:spcPct val="90000"/>
              </a:lnSpc>
              <a:spcBef>
                <a:spcPts val="1001"/>
              </a:spcBef>
              <a:buNone/>
            </a:pPr>
            <a:endParaRPr lang="en-US" sz="2800" b="0" strike="noStrike" spc="-1" dirty="0">
              <a:solidFill>
                <a:srgbClr val="000000"/>
              </a:solidFill>
              <a:latin typeface="Calibri"/>
            </a:endParaRPr>
          </a:p>
        </p:txBody>
      </p:sp>
      <p:sp>
        <p:nvSpPr>
          <p:cNvPr id="273" name="Title 1"/>
          <p:cNvSpPr/>
          <p:nvPr/>
        </p:nvSpPr>
        <p:spPr>
          <a:xfrm>
            <a:off x="783360" y="59148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SpaceX API</a:t>
            </a:r>
            <a:endParaRPr lang="en-IN" sz="4000" b="0" strike="noStrike" spc="-1">
              <a:solidFill>
                <a:srgbClr val="000000"/>
              </a:solidFill>
              <a:latin typeface="Arial"/>
            </a:endParaRPr>
          </a:p>
        </p:txBody>
      </p:sp>
      <p:grpSp>
        <p:nvGrpSpPr>
          <p:cNvPr id="274" name="Group 81"/>
          <p:cNvGrpSpPr/>
          <p:nvPr/>
        </p:nvGrpSpPr>
        <p:grpSpPr>
          <a:xfrm>
            <a:off x="5526000" y="1341000"/>
            <a:ext cx="6942960" cy="5245200"/>
            <a:chOff x="5526000" y="1341000"/>
            <a:chExt cx="6942960" cy="5245200"/>
          </a:xfrm>
        </p:grpSpPr>
        <p:grpSp>
          <p:nvGrpSpPr>
            <p:cNvPr id="275" name="Diagram 37"/>
            <p:cNvGrpSpPr/>
            <p:nvPr/>
          </p:nvGrpSpPr>
          <p:grpSpPr>
            <a:xfrm>
              <a:off x="5526000" y="3233520"/>
              <a:ext cx="6942960" cy="2484360"/>
              <a:chOff x="5526000" y="3233520"/>
              <a:chExt cx="6942960" cy="2484360"/>
            </a:xfrm>
          </p:grpSpPr>
          <p:sp>
            <p:nvSpPr>
              <p:cNvPr id="276" name="Rectangle 275"/>
              <p:cNvSpPr/>
              <p:nvPr/>
            </p:nvSpPr>
            <p:spPr>
              <a:xfrm>
                <a:off x="5526000" y="3233520"/>
                <a:ext cx="6942960" cy="248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7" name="Oval 276"/>
              <p:cNvSpPr/>
              <p:nvPr/>
            </p:nvSpPr>
            <p:spPr>
              <a:xfrm>
                <a:off x="7993080" y="3334320"/>
                <a:ext cx="2003040" cy="695520"/>
              </a:xfrm>
              <a:prstGeom prst="ellipse">
                <a:avLst/>
              </a:prstGeom>
              <a:solidFill>
                <a:schemeClr val="accent1">
                  <a:tint val="50000"/>
                  <a:alpha val="40000"/>
                  <a:hueOff val="0"/>
                  <a:satOff val="0"/>
                  <a:lumOff val="0"/>
                  <a:alphaOff val="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8" name="Down Arrow 277"/>
              <p:cNvSpPr/>
              <p:nvPr/>
            </p:nvSpPr>
            <p:spPr>
              <a:xfrm>
                <a:off x="8803800" y="5037840"/>
                <a:ext cx="387720" cy="248040"/>
              </a:xfrm>
              <a:prstGeom prst="downArrow">
                <a:avLst>
                  <a:gd name="adj1" fmla="val 50000"/>
                  <a:gd name="adj2" fmla="val 50000"/>
                </a:avLst>
              </a:prstGeom>
              <a:solidFill>
                <a:schemeClr val="accent1">
                  <a:tint val="60000"/>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9" name="Rectangle 278"/>
              <p:cNvSpPr/>
              <p:nvPr/>
            </p:nvSpPr>
            <p:spPr>
              <a:xfrm>
                <a:off x="8066160" y="5236920"/>
                <a:ext cx="1863360" cy="465480"/>
              </a:xfrm>
              <a:prstGeom prst="rect">
                <a:avLst/>
              </a:prstGeom>
              <a:noFill/>
              <a:ln w="0">
                <a:noFill/>
              </a:ln>
            </p:spPr>
            <p:style>
              <a:lnRef idx="0">
                <a:scrgbClr r="0" g="0" b="0"/>
              </a:lnRef>
              <a:fillRef idx="0">
                <a:scrgbClr r="0" g="0" b="0"/>
              </a:fillRef>
              <a:effectRef idx="0">
                <a:scrgbClr r="0" g="0" b="0"/>
              </a:effectRef>
              <a:fontRef idx="minor"/>
            </p:style>
            <p:txBody>
              <a:bodyPr lIns="113760" tIns="113760" rIns="113760" bIns="113760" numCol="1" spcCol="1440" anchor="ctr">
                <a:noAutofit/>
              </a:bodyPr>
              <a:lstStyle/>
              <a:p>
                <a:pPr algn="ctr">
                  <a:lnSpc>
                    <a:spcPct val="90000"/>
                  </a:lnSpc>
                  <a:spcAft>
                    <a:spcPts val="561"/>
                  </a:spcAft>
                  <a:tabLst>
                    <a:tab pos="0" algn="l"/>
                  </a:tabLst>
                </a:pPr>
                <a:endParaRPr lang="en-GB" sz="1600" b="0" strike="noStrike" spc="-1">
                  <a:solidFill>
                    <a:srgbClr val="000000"/>
                  </a:solidFill>
                  <a:latin typeface="Calibri"/>
                </a:endParaRPr>
              </a:p>
            </p:txBody>
          </p:sp>
          <p:sp>
            <p:nvSpPr>
              <p:cNvPr id="280" name="Shape 279"/>
              <p:cNvSpPr/>
              <p:nvPr/>
            </p:nvSpPr>
            <p:spPr>
              <a:xfrm>
                <a:off x="7910640" y="3249000"/>
                <a:ext cx="2173680" cy="1739160"/>
              </a:xfrm>
              <a:prstGeom prst="funnel">
                <a:avLst/>
              </a:prstGeom>
              <a:solidFill>
                <a:schemeClr val="lt1">
                  <a:alpha val="40000"/>
                  <a:hueOff val="0"/>
                  <a:satOff val="0"/>
                  <a:lumOff val="0"/>
                  <a:alphaOff val="0"/>
                </a:schemeClr>
              </a:solidFill>
              <a:ln>
                <a:solidFill>
                  <a:srgbClr val="4472C4">
                    <a:hueOff val="0"/>
                    <a:satOff val="0"/>
                    <a:lumOff val="0"/>
                    <a:alphaOff val="0"/>
                  </a:srgbClr>
                </a:solidFill>
              </a:ln>
            </p:spPr>
            <p:style>
              <a:lnRef idx="1">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grpSp>
        <p:sp>
          <p:nvSpPr>
            <p:cNvPr id="281" name="Down Arrow 11"/>
            <p:cNvSpPr/>
            <p:nvPr/>
          </p:nvSpPr>
          <p:spPr>
            <a:xfrm>
              <a:off x="8921880" y="1906920"/>
              <a:ext cx="159480" cy="1583640"/>
            </a:xfrm>
            <a:prstGeom prst="downArrow">
              <a:avLst>
                <a:gd name="adj1" fmla="val 50000"/>
                <a:gd name="adj2" fmla="val 50000"/>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cxnSp>
          <p:nvCxnSpPr>
            <p:cNvPr id="282" name="Elbow Connector 13"/>
            <p:cNvCxnSpPr>
              <a:stCxn id="283" idx="0"/>
              <a:endCxn id="284" idx="3"/>
            </p:cNvCxnSpPr>
            <p:nvPr/>
          </p:nvCxnSpPr>
          <p:spPr>
            <a:xfrm rot="16200000" flipH="1">
              <a:off x="9126000" y="1189440"/>
              <a:ext cx="1321200" cy="1623960"/>
            </a:xfrm>
            <a:prstGeom prst="bentConnector4">
              <a:avLst>
                <a:gd name="adj1" fmla="val 10956"/>
                <a:gd name="adj2" fmla="val 100000"/>
              </a:avLst>
            </a:prstGeom>
            <a:ln w="31750">
              <a:solidFill>
                <a:srgbClr val="4472C4"/>
              </a:solidFill>
              <a:tailEnd type="triangle" w="med" len="med"/>
            </a:ln>
          </p:spPr>
        </p:cxnSp>
        <p:cxnSp>
          <p:nvCxnSpPr>
            <p:cNvPr id="285" name="Elbow Connector 15"/>
            <p:cNvCxnSpPr>
              <a:endCxn id="286" idx="3"/>
            </p:cNvCxnSpPr>
            <p:nvPr/>
          </p:nvCxnSpPr>
          <p:spPr>
            <a:xfrm>
              <a:off x="9641880" y="1640880"/>
              <a:ext cx="2441160" cy="994680"/>
            </a:xfrm>
            <a:prstGeom prst="bentConnector3">
              <a:avLst>
                <a:gd name="adj1" fmla="val 87020"/>
              </a:avLst>
            </a:prstGeom>
            <a:ln w="31750">
              <a:solidFill>
                <a:srgbClr val="4472C4"/>
              </a:solidFill>
              <a:tailEnd type="triangle" w="med" len="med"/>
            </a:ln>
          </p:spPr>
        </p:cxnSp>
        <p:cxnSp>
          <p:nvCxnSpPr>
            <p:cNvPr id="287" name="Elbow Connector 18"/>
            <p:cNvCxnSpPr>
              <a:endCxn id="288" idx="3"/>
            </p:cNvCxnSpPr>
            <p:nvPr/>
          </p:nvCxnSpPr>
          <p:spPr>
            <a:xfrm rot="10800000" flipV="1">
              <a:off x="7235640" y="1640520"/>
              <a:ext cx="1071360" cy="1037520"/>
            </a:xfrm>
            <a:prstGeom prst="bentConnector3">
              <a:avLst>
                <a:gd name="adj1" fmla="val 80369"/>
              </a:avLst>
            </a:prstGeom>
            <a:ln w="31750">
              <a:solidFill>
                <a:srgbClr val="4472C4"/>
              </a:solidFill>
              <a:tailEnd type="triangle" w="med" len="med"/>
            </a:ln>
          </p:spPr>
        </p:cxnSp>
        <p:cxnSp>
          <p:nvCxnSpPr>
            <p:cNvPr id="289" name="Elbow Connector 21"/>
            <p:cNvCxnSpPr>
              <a:endCxn id="290" idx="3"/>
            </p:cNvCxnSpPr>
            <p:nvPr/>
          </p:nvCxnSpPr>
          <p:spPr>
            <a:xfrm>
              <a:off x="8307000" y="1640880"/>
              <a:ext cx="474840" cy="1027440"/>
            </a:xfrm>
            <a:prstGeom prst="bentConnector3">
              <a:avLst>
                <a:gd name="adj1" fmla="val 32928"/>
              </a:avLst>
            </a:prstGeom>
            <a:ln w="31750">
              <a:solidFill>
                <a:srgbClr val="4472C4"/>
              </a:solidFill>
              <a:tailEnd type="triangle" w="med" len="med"/>
            </a:ln>
          </p:spPr>
        </p:cxnSp>
        <p:cxnSp>
          <p:nvCxnSpPr>
            <p:cNvPr id="291" name="Elbow Connector 25"/>
            <p:cNvCxnSpPr/>
            <p:nvPr/>
          </p:nvCxnSpPr>
          <p:spPr>
            <a:xfrm>
              <a:off x="6581520" y="2995920"/>
              <a:ext cx="1725840" cy="735840"/>
            </a:xfrm>
            <a:prstGeom prst="bentConnector3">
              <a:avLst>
                <a:gd name="adj1" fmla="val 20"/>
              </a:avLst>
            </a:prstGeom>
            <a:ln w="31750">
              <a:solidFill>
                <a:srgbClr val="4472C4"/>
              </a:solidFill>
              <a:tailEnd type="triangle" w="med" len="med"/>
            </a:ln>
          </p:spPr>
        </p:cxnSp>
        <p:cxnSp>
          <p:nvCxnSpPr>
            <p:cNvPr id="292" name="Elbow Connector 28"/>
            <p:cNvCxnSpPr/>
            <p:nvPr/>
          </p:nvCxnSpPr>
          <p:spPr>
            <a:xfrm rot="16200000" flipH="1">
              <a:off x="7991640" y="3029760"/>
              <a:ext cx="773280" cy="667440"/>
            </a:xfrm>
            <a:prstGeom prst="bentConnector3">
              <a:avLst>
                <a:gd name="adj1" fmla="val 50023"/>
              </a:avLst>
            </a:prstGeom>
            <a:ln w="31750">
              <a:solidFill>
                <a:srgbClr val="4472C4"/>
              </a:solidFill>
              <a:tailEnd type="triangle" w="med" len="med"/>
            </a:ln>
          </p:spPr>
        </p:cxnSp>
        <p:cxnSp>
          <p:nvCxnSpPr>
            <p:cNvPr id="293" name="Elbow Connector 30"/>
            <p:cNvCxnSpPr/>
            <p:nvPr/>
          </p:nvCxnSpPr>
          <p:spPr>
            <a:xfrm rot="5400000">
              <a:off x="9237600" y="3048480"/>
              <a:ext cx="735840" cy="667800"/>
            </a:xfrm>
            <a:prstGeom prst="bentConnector3">
              <a:avLst>
                <a:gd name="adj1" fmla="val 50024"/>
              </a:avLst>
            </a:prstGeom>
            <a:ln w="31750">
              <a:solidFill>
                <a:srgbClr val="4472C4"/>
              </a:solidFill>
              <a:tailEnd type="triangle" w="med" len="med"/>
            </a:ln>
          </p:spPr>
        </p:cxnSp>
        <p:cxnSp>
          <p:nvCxnSpPr>
            <p:cNvPr id="294" name="Elbow Connector 34"/>
            <p:cNvCxnSpPr/>
            <p:nvPr/>
          </p:nvCxnSpPr>
          <p:spPr>
            <a:xfrm rot="5400000">
              <a:off x="10159920" y="2477520"/>
              <a:ext cx="735840" cy="1772280"/>
            </a:xfrm>
            <a:prstGeom prst="bentConnector3">
              <a:avLst>
                <a:gd name="adj1" fmla="val 0"/>
              </a:avLst>
            </a:prstGeom>
            <a:ln w="31750">
              <a:solidFill>
                <a:srgbClr val="4472C4"/>
              </a:solidFill>
              <a:tailEnd type="triangle" w="med" len="med"/>
            </a:ln>
          </p:spPr>
        </p:cxnSp>
        <p:sp>
          <p:nvSpPr>
            <p:cNvPr id="295" name="Rectangle 42"/>
            <p:cNvSpPr/>
            <p:nvPr/>
          </p:nvSpPr>
          <p:spPr>
            <a:xfrm>
              <a:off x="8062200" y="5328000"/>
              <a:ext cx="1842480" cy="30816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Cleaning</a:t>
              </a:r>
              <a:endParaRPr lang="en-IN" sz="1400" b="0" strike="noStrike" spc="-1">
                <a:solidFill>
                  <a:srgbClr val="000000"/>
                </a:solidFill>
                <a:latin typeface="Arial"/>
              </a:endParaRPr>
            </a:p>
          </p:txBody>
        </p:sp>
        <p:sp>
          <p:nvSpPr>
            <p:cNvPr id="296" name="Oval 46"/>
            <p:cNvSpPr/>
            <p:nvPr/>
          </p:nvSpPr>
          <p:spPr>
            <a:xfrm>
              <a:off x="8055720" y="6052320"/>
              <a:ext cx="1856880" cy="533880"/>
            </a:xfrm>
            <a:prstGeom prst="ellipse">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save as csv</a:t>
              </a:r>
              <a:endParaRPr lang="en-IN" sz="1400" b="0" strike="noStrike" spc="-1">
                <a:solidFill>
                  <a:srgbClr val="000000"/>
                </a:solidFill>
                <a:latin typeface="Arial"/>
              </a:endParaRPr>
            </a:p>
          </p:txBody>
        </p:sp>
        <p:cxnSp>
          <p:nvCxnSpPr>
            <p:cNvPr id="297" name="Elbow Connector 47"/>
            <p:cNvCxnSpPr>
              <a:stCxn id="295" idx="2"/>
              <a:endCxn id="296" idx="0"/>
            </p:cNvCxnSpPr>
            <p:nvPr/>
          </p:nvCxnSpPr>
          <p:spPr>
            <a:xfrm rot="16200000" flipH="1">
              <a:off x="8775720" y="5843880"/>
              <a:ext cx="416520" cy="1080"/>
            </a:xfrm>
            <a:prstGeom prst="bentConnector3">
              <a:avLst>
                <a:gd name="adj1" fmla="val 50000"/>
              </a:avLst>
            </a:prstGeom>
            <a:ln w="31750">
              <a:solidFill>
                <a:srgbClr val="4472C4"/>
              </a:solidFill>
              <a:tailEnd type="triangle" w="med" len="med"/>
            </a:ln>
          </p:spPr>
        </p:cxnSp>
        <p:sp>
          <p:nvSpPr>
            <p:cNvPr id="298" name="Rectangle 50"/>
            <p:cNvSpPr/>
            <p:nvPr/>
          </p:nvSpPr>
          <p:spPr>
            <a:xfrm>
              <a:off x="10216440" y="4085640"/>
              <a:ext cx="392400" cy="1720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299" name="Rectangle 51"/>
            <p:cNvSpPr/>
            <p:nvPr/>
          </p:nvSpPr>
          <p:spPr>
            <a:xfrm>
              <a:off x="10225440" y="4360320"/>
              <a:ext cx="392400" cy="17208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0" name="Rectangle 52"/>
            <p:cNvSpPr/>
            <p:nvPr/>
          </p:nvSpPr>
          <p:spPr>
            <a:xfrm>
              <a:off x="10216440" y="4644360"/>
              <a:ext cx="392400" cy="17208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1" name="TextBox 54"/>
            <p:cNvSpPr/>
            <p:nvPr/>
          </p:nvSpPr>
          <p:spPr>
            <a:xfrm>
              <a:off x="10640880" y="4291560"/>
              <a:ext cx="116100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Processing</a:t>
              </a:r>
              <a:endParaRPr lang="en-IN" sz="1200" b="0" strike="noStrike" spc="-1">
                <a:solidFill>
                  <a:srgbClr val="000000"/>
                </a:solidFill>
                <a:latin typeface="Arial"/>
              </a:endParaRPr>
            </a:p>
          </p:txBody>
        </p:sp>
        <p:sp>
          <p:nvSpPr>
            <p:cNvPr id="302" name="TextBox 55"/>
            <p:cNvSpPr/>
            <p:nvPr/>
          </p:nvSpPr>
          <p:spPr>
            <a:xfrm>
              <a:off x="10644840" y="4580640"/>
              <a:ext cx="7160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out</a:t>
              </a:r>
              <a:endParaRPr lang="en-IN" sz="1200" b="0" strike="noStrike" spc="-1">
                <a:solidFill>
                  <a:srgbClr val="000000"/>
                </a:solidFill>
                <a:latin typeface="Arial"/>
              </a:endParaRPr>
            </a:p>
          </p:txBody>
        </p:sp>
        <p:sp>
          <p:nvSpPr>
            <p:cNvPr id="283" name="Snip and Round Single Corner of Rectangle 57"/>
            <p:cNvSpPr/>
            <p:nvPr/>
          </p:nvSpPr>
          <p:spPr>
            <a:xfrm>
              <a:off x="8307360" y="1341000"/>
              <a:ext cx="1334160" cy="6044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launches</a:t>
              </a:r>
              <a:endParaRPr lang="en-IN" sz="1800" b="0" strike="noStrike" spc="-1">
                <a:solidFill>
                  <a:srgbClr val="000000"/>
                </a:solidFill>
                <a:latin typeface="Arial"/>
              </a:endParaRPr>
            </a:p>
          </p:txBody>
        </p:sp>
        <p:sp>
          <p:nvSpPr>
            <p:cNvPr id="290" name="Snip and Round Single Corner of Rectangle 58"/>
            <p:cNvSpPr/>
            <p:nvPr/>
          </p:nvSpPr>
          <p:spPr>
            <a:xfrm>
              <a:off x="7376400" y="2287800"/>
              <a:ext cx="1405080" cy="7603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launchpads</a:t>
              </a:r>
              <a:endParaRPr lang="en-IN" sz="1800" b="0" strike="noStrike" spc="-1">
                <a:solidFill>
                  <a:srgbClr val="000000"/>
                </a:solidFill>
                <a:latin typeface="Arial"/>
              </a:endParaRPr>
            </a:p>
          </p:txBody>
        </p:sp>
        <p:sp>
          <p:nvSpPr>
            <p:cNvPr id="288" name="Snip and Round Single Corner of Rectangle 59"/>
            <p:cNvSpPr/>
            <p:nvPr/>
          </p:nvSpPr>
          <p:spPr>
            <a:xfrm>
              <a:off x="5901840" y="2291760"/>
              <a:ext cx="1334160" cy="7729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rockets</a:t>
              </a:r>
              <a:endParaRPr lang="en-IN" sz="1800" b="0" strike="noStrike" spc="-1">
                <a:solidFill>
                  <a:srgbClr val="000000"/>
                </a:solidFill>
                <a:latin typeface="Arial"/>
              </a:endParaRPr>
            </a:p>
          </p:txBody>
        </p:sp>
        <p:sp>
          <p:nvSpPr>
            <p:cNvPr id="284" name="Snip and Round Single Corner of Rectangle 60"/>
            <p:cNvSpPr/>
            <p:nvPr/>
          </p:nvSpPr>
          <p:spPr>
            <a:xfrm>
              <a:off x="9263880" y="2275560"/>
              <a:ext cx="1334160" cy="77256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payloads</a:t>
              </a:r>
              <a:endParaRPr lang="en-IN" sz="1800" b="0" strike="noStrike" spc="-1">
                <a:solidFill>
                  <a:srgbClr val="000000"/>
                </a:solidFill>
                <a:latin typeface="Arial"/>
              </a:endParaRPr>
            </a:p>
          </p:txBody>
        </p:sp>
        <p:sp>
          <p:nvSpPr>
            <p:cNvPr id="286" name="Snip and Round Single Corner of Rectangle 61"/>
            <p:cNvSpPr/>
            <p:nvPr/>
          </p:nvSpPr>
          <p:spPr>
            <a:xfrm>
              <a:off x="10748520" y="2274840"/>
              <a:ext cx="1334160" cy="7207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cores</a:t>
              </a:r>
              <a:endParaRPr lang="en-IN" sz="1800" b="0" strike="noStrike" spc="-1">
                <a:solidFill>
                  <a:srgbClr val="000000"/>
                </a:solidFill>
                <a:latin typeface="Arial"/>
              </a:endParaRPr>
            </a:p>
          </p:txBody>
        </p:sp>
        <p:sp>
          <p:nvSpPr>
            <p:cNvPr id="303" name="TextBox 62"/>
            <p:cNvSpPr/>
            <p:nvPr/>
          </p:nvSpPr>
          <p:spPr>
            <a:xfrm>
              <a:off x="5942520" y="2309040"/>
              <a:ext cx="12769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getBoosterVersion()</a:t>
              </a:r>
              <a:endParaRPr lang="en-IN" sz="1050" b="0" strike="noStrike" spc="-1">
                <a:solidFill>
                  <a:srgbClr val="000000"/>
                </a:solidFill>
                <a:latin typeface="Arial"/>
              </a:endParaRPr>
            </a:p>
          </p:txBody>
        </p:sp>
        <p:sp>
          <p:nvSpPr>
            <p:cNvPr id="304" name="TextBox 63"/>
            <p:cNvSpPr/>
            <p:nvPr/>
          </p:nvSpPr>
          <p:spPr>
            <a:xfrm>
              <a:off x="7562520" y="2292120"/>
              <a:ext cx="10328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getLaunchSite()</a:t>
              </a:r>
              <a:endParaRPr lang="en-IN" sz="1050" b="0" strike="noStrike" spc="-1">
                <a:solidFill>
                  <a:srgbClr val="000000"/>
                </a:solidFill>
                <a:latin typeface="Arial"/>
              </a:endParaRPr>
            </a:p>
          </p:txBody>
        </p:sp>
        <p:sp>
          <p:nvSpPr>
            <p:cNvPr id="305" name="TextBox 76"/>
            <p:cNvSpPr/>
            <p:nvPr/>
          </p:nvSpPr>
          <p:spPr>
            <a:xfrm>
              <a:off x="9367560" y="2301480"/>
              <a:ext cx="11275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getPayloadData()</a:t>
              </a:r>
              <a:endParaRPr lang="en-IN" sz="1050" b="0" strike="noStrike" spc="-1">
                <a:solidFill>
                  <a:srgbClr val="000000"/>
                </a:solidFill>
                <a:latin typeface="Arial"/>
              </a:endParaRPr>
            </a:p>
          </p:txBody>
        </p:sp>
        <p:sp>
          <p:nvSpPr>
            <p:cNvPr id="306" name="TextBox 77"/>
            <p:cNvSpPr/>
            <p:nvPr/>
          </p:nvSpPr>
          <p:spPr>
            <a:xfrm>
              <a:off x="10927080" y="2321640"/>
              <a:ext cx="9734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getCodeData()</a:t>
              </a:r>
              <a:endParaRPr lang="en-IN" sz="1050" b="0" strike="noStrike" spc="-1">
                <a:solidFill>
                  <a:srgbClr val="000000"/>
                </a:solidFill>
                <a:latin typeface="Arial"/>
              </a:endParaRPr>
            </a:p>
          </p:txBody>
        </p:sp>
      </p:grpSp>
      <p:sp>
        <p:nvSpPr>
          <p:cNvPr id="307" name="TextBox 79"/>
          <p:cNvSpPr/>
          <p:nvPr/>
        </p:nvSpPr>
        <p:spPr>
          <a:xfrm>
            <a:off x="10634400" y="4030200"/>
            <a:ext cx="60955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strike="noStrike" spc="-1">
                <a:solidFill>
                  <a:srgbClr val="000000"/>
                </a:solidFill>
                <a:latin typeface="Calibri"/>
              </a:rPr>
              <a:t>Get data </a:t>
            </a:r>
            <a:r>
              <a:rPr lang="en-US" sz="1050" b="0" strike="noStrike" spc="-1">
                <a:solidFill>
                  <a:srgbClr val="000000"/>
                </a:solidFill>
                <a:latin typeface="Calibri"/>
              </a:rPr>
              <a:t>function()</a:t>
            </a:r>
            <a:endParaRPr lang="en-IN" sz="1050" b="0" strike="noStrike" spc="-1">
              <a:solidFill>
                <a:srgbClr val="000000"/>
              </a:solidFill>
              <a:latin typeface="Arial"/>
            </a:endParaRPr>
          </a:p>
        </p:txBody>
      </p:sp>
      <p:sp>
        <p:nvSpPr>
          <p:cNvPr id="3" name="PlaceHolder 2"/>
          <p:cNvSpPr>
            <a:spLocks noGrp="1"/>
          </p:cNvSpPr>
          <p:nvPr>
            <p:ph type="sldNum" idx="2"/>
          </p:nvPr>
        </p:nvSpPr>
        <p:spPr/>
        <p:txBody>
          <a:bodyPr/>
          <a:lstStyle/>
          <a:p>
            <a:fld id="{08B43DEE-03BB-4128-9889-EDD6D6FDD60E}" type="slidenum">
              <a:rPr/>
              <a:t>8</a:t>
            </a:fld>
            <a:endParaRPr/>
          </a:p>
        </p:txBody>
      </p:sp>
      <p:sp>
        <p:nvSpPr>
          <p:cNvPr id="2" name="TextBox 1">
            <a:extLst>
              <a:ext uri="{FF2B5EF4-FFF2-40B4-BE49-F238E27FC236}">
                <a16:creationId xmlns:a16="http://schemas.microsoft.com/office/drawing/2014/main" id="{61292B48-31F8-51C0-81E3-B387C38CDE86}"/>
              </a:ext>
            </a:extLst>
          </p:cNvPr>
          <p:cNvSpPr txBox="1"/>
          <p:nvPr/>
        </p:nvSpPr>
        <p:spPr>
          <a:xfrm>
            <a:off x="582291" y="6076066"/>
            <a:ext cx="7274022" cy="923330"/>
          </a:xfrm>
          <a:prstGeom prst="rect">
            <a:avLst/>
          </a:prstGeom>
          <a:noFill/>
        </p:spPr>
        <p:txBody>
          <a:bodyPr wrap="square" rtlCol="0">
            <a:spAutoFit/>
          </a:bodyPr>
          <a:lstStyle/>
          <a:p>
            <a:r>
              <a:rPr lang="en-US" sz="1800" b="0" strike="noStrike" spc="-1" dirty="0">
                <a:solidFill>
                  <a:schemeClr val="accent3">
                    <a:lumMod val="25000"/>
                  </a:schemeClr>
                </a:solidFill>
                <a:latin typeface="Abadi"/>
                <a:hlinkClick r:id="rId6"/>
              </a:rPr>
              <a:t>https://github.com/rsvinekar/Capstone-IBMDS/blob/main/01%20Data%20Collection%20API.ipynb</a:t>
            </a:r>
            <a:endParaRPr lang="en-US" sz="1800" b="0" strike="noStrike" spc="-1" dirty="0">
              <a:solidFill>
                <a:schemeClr val="accent3">
                  <a:lumMod val="25000"/>
                </a:schemeClr>
              </a:solidFill>
              <a:latin typeface="Abadi"/>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08" name="Rectangle 200"/>
          <p:cNvSpPr/>
          <p:nvPr/>
        </p:nvSpPr>
        <p:spPr>
          <a:xfrm>
            <a:off x="7709040" y="2603520"/>
            <a:ext cx="3200040" cy="2185200"/>
          </a:xfrm>
          <a:prstGeom prst="rect">
            <a:avLst/>
          </a:prstGeom>
          <a:noFill/>
          <a:ln>
            <a:solidFill>
              <a:srgbClr val="A5A5A5">
                <a:lumMod val="75000"/>
              </a:srgbClr>
            </a:solidFill>
            <a:prstDash val="lgDashDotDot"/>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767171"/>
                </a:solidFill>
                <a:latin typeface="Calibri"/>
              </a:rPr>
              <a:t> BeautifulSoup</a:t>
            </a:r>
            <a:endParaRPr lang="en-IN" sz="1800" b="0" strike="noStrike" spc="-1">
              <a:solidFill>
                <a:srgbClr val="000000"/>
              </a:solidFill>
              <a:latin typeface="Arial"/>
            </a:endParaRPr>
          </a:p>
        </p:txBody>
      </p:sp>
      <p:sp>
        <p:nvSpPr>
          <p:cNvPr id="309" name="PlaceHolder 1"/>
          <p:cNvSpPr>
            <a:spLocks noGrp="1"/>
          </p:cNvSpPr>
          <p:nvPr>
            <p:ph/>
          </p:nvPr>
        </p:nvSpPr>
        <p:spPr>
          <a:xfrm>
            <a:off x="714240" y="1395000"/>
            <a:ext cx="5286240" cy="5034240"/>
          </a:xfrm>
          <a:prstGeom prst="rect">
            <a:avLst/>
          </a:prstGeom>
          <a:noFill/>
          <a:ln w="0">
            <a:noFill/>
          </a:ln>
        </p:spPr>
        <p:txBody>
          <a:bodyPr anchor="t">
            <a:noAutofit/>
          </a:bodyPr>
          <a:lstStyle/>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Website data can be parsed</a:t>
            </a:r>
            <a:endParaRPr lang="en-US" sz="2000" b="0" strike="noStrike" spc="-1" dirty="0">
              <a:solidFill>
                <a:srgbClr val="000000"/>
              </a:solidFill>
              <a:latin typeface="Calibri"/>
            </a:endParaRPr>
          </a:p>
          <a:p>
            <a:pPr marL="685800" lvl="1" indent="-228600">
              <a:lnSpc>
                <a:spcPct val="100000"/>
              </a:lnSpc>
              <a:spcBef>
                <a:spcPts val="1400"/>
              </a:spcBef>
              <a:buClr>
                <a:srgbClr val="292929"/>
              </a:buClr>
              <a:buFont typeface="Arial"/>
              <a:buChar char="•"/>
            </a:pPr>
            <a:r>
              <a:rPr lang="en-US" sz="1600" b="0" strike="noStrike" spc="-1" dirty="0" err="1">
                <a:solidFill>
                  <a:schemeClr val="accent3">
                    <a:lumMod val="25000"/>
                  </a:schemeClr>
                </a:solidFill>
                <a:latin typeface="Abadi"/>
              </a:rPr>
              <a:t>BeautifulSoup</a:t>
            </a:r>
            <a:r>
              <a:rPr lang="en-US" sz="1600" b="0" strike="noStrike" spc="-1" dirty="0">
                <a:solidFill>
                  <a:schemeClr val="accent3">
                    <a:lumMod val="25000"/>
                  </a:schemeClr>
                </a:solidFill>
                <a:latin typeface="Abadi"/>
              </a:rPr>
              <a:t> (BS4) library in python can be used</a:t>
            </a:r>
            <a:endParaRPr lang="en-US" sz="16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 html website is broken up into hierarchical elements by BS4 </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These are accessed in accordance with their level of nesting</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Contents such as text within the html tags can be accessed as data</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GitHub URL:</a:t>
            </a:r>
          </a:p>
          <a:p>
            <a:pPr marL="0" indent="0">
              <a:lnSpc>
                <a:spcPct val="100000"/>
              </a:lnSpc>
              <a:spcBef>
                <a:spcPts val="1400"/>
              </a:spcBef>
              <a:buClr>
                <a:srgbClr val="292929"/>
              </a:buClr>
              <a:buNone/>
            </a:pPr>
            <a:r>
              <a:rPr lang="en-US" sz="2000" b="0" strike="noStrike" spc="-1" dirty="0">
                <a:solidFill>
                  <a:srgbClr val="000000"/>
                </a:solidFill>
                <a:latin typeface="Calibri"/>
                <a:hlinkClick r:id="rId3"/>
              </a:rPr>
              <a:t>https://github.com/rsvinekar/Capstone-IBMDS/blob/main/02%20Data%20Collection%20webscraping.ipynb</a:t>
            </a:r>
            <a:endParaRPr lang="en-US" sz="2000" spc="-1" dirty="0">
              <a:solidFill>
                <a:schemeClr val="accent3">
                  <a:lumMod val="25000"/>
                </a:schemeClr>
              </a:solidFill>
              <a:latin typeface="Abadi"/>
            </a:endParaRPr>
          </a:p>
          <a:p>
            <a:pPr marL="0" indent="0">
              <a:lnSpc>
                <a:spcPct val="100000"/>
              </a:lnSpc>
              <a:spcBef>
                <a:spcPts val="1400"/>
              </a:spcBef>
              <a:buClr>
                <a:srgbClr val="292929"/>
              </a:buClr>
              <a:buNone/>
            </a:pPr>
            <a:endParaRPr lang="en-US" sz="2000" b="0" strike="noStrike" spc="-1" dirty="0">
              <a:solidFill>
                <a:srgbClr val="000000"/>
              </a:solidFill>
              <a:latin typeface="Calibri"/>
            </a:endParaRPr>
          </a:p>
        </p:txBody>
      </p:sp>
      <p:sp>
        <p:nvSpPr>
          <p:cNvPr id="3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11"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Scraping</a:t>
            </a:r>
            <a:endParaRPr lang="en-IN" sz="4000" b="0" strike="noStrike" spc="-1">
              <a:solidFill>
                <a:srgbClr val="000000"/>
              </a:solidFill>
              <a:latin typeface="Arial"/>
            </a:endParaRPr>
          </a:p>
        </p:txBody>
      </p:sp>
      <p:sp>
        <p:nvSpPr>
          <p:cNvPr id="312" name="Snip Single Corner of Rectangle 197"/>
          <p:cNvSpPr/>
          <p:nvPr/>
        </p:nvSpPr>
        <p:spPr>
          <a:xfrm>
            <a:off x="8013600" y="1600200"/>
            <a:ext cx="2577600" cy="723600"/>
          </a:xfrm>
          <a:prstGeom prst="snip1Rect">
            <a:avLst>
              <a:gd name="adj" fmla="val 16667"/>
            </a:avLst>
          </a:prstGeom>
          <a:solidFill>
            <a:srgbClr val="4472C4"/>
          </a:solidFill>
          <a:ln>
            <a:solidFill>
              <a:srgbClr val="4472C4">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request.get(</a:t>
            </a:r>
            <a:r>
              <a:rPr lang="en-US" sz="1800" b="0" strike="noStrike" spc="-1">
                <a:solidFill>
                  <a:schemeClr val="accent1">
                    <a:lumMod val="60000"/>
                    <a:lumOff val="40000"/>
                  </a:schemeClr>
                </a:solidFill>
                <a:latin typeface="Calibri"/>
              </a:rPr>
              <a:t>website.url</a:t>
            </a:r>
            <a:r>
              <a:rPr lang="en-US" sz="1800" b="0" strike="noStrike" spc="-1">
                <a:solidFill>
                  <a:schemeClr val="lt1"/>
                </a:solidFill>
                <a:latin typeface="Calibri"/>
              </a:rPr>
              <a:t>)</a:t>
            </a:r>
            <a:endParaRPr lang="en-IN" sz="1800" b="0" strike="noStrike" spc="-1">
              <a:solidFill>
                <a:srgbClr val="000000"/>
              </a:solidFill>
              <a:latin typeface="Arial"/>
            </a:endParaRPr>
          </a:p>
        </p:txBody>
      </p:sp>
      <p:sp>
        <p:nvSpPr>
          <p:cNvPr id="313" name="Rectangle 198"/>
          <p:cNvSpPr/>
          <p:nvPr/>
        </p:nvSpPr>
        <p:spPr>
          <a:xfrm>
            <a:off x="8013600" y="2781360"/>
            <a:ext cx="2577600" cy="6472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Hierarchical decomposition</a:t>
            </a:r>
            <a:endParaRPr lang="en-IN" sz="1800" b="0" strike="noStrike" spc="-1">
              <a:solidFill>
                <a:srgbClr val="000000"/>
              </a:solidFill>
              <a:latin typeface="Arial"/>
            </a:endParaRPr>
          </a:p>
        </p:txBody>
      </p:sp>
      <p:sp>
        <p:nvSpPr>
          <p:cNvPr id="314" name="Rectangle 199"/>
          <p:cNvSpPr/>
          <p:nvPr/>
        </p:nvSpPr>
        <p:spPr>
          <a:xfrm>
            <a:off x="8013600" y="3975120"/>
            <a:ext cx="2577600" cy="6854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Query DOM elements</a:t>
            </a:r>
            <a:endParaRPr lang="en-IN" sz="1800" b="0" strike="noStrike" spc="-1">
              <a:solidFill>
                <a:srgbClr val="000000"/>
              </a:solidFill>
              <a:latin typeface="Arial"/>
            </a:endParaRPr>
          </a:p>
        </p:txBody>
      </p:sp>
      <p:cxnSp>
        <p:nvCxnSpPr>
          <p:cNvPr id="315" name="Straight Arrow Connector 202"/>
          <p:cNvCxnSpPr>
            <a:stCxn id="312" idx="2"/>
            <a:endCxn id="313" idx="0"/>
          </p:cNvCxnSpPr>
          <p:nvPr/>
        </p:nvCxnSpPr>
        <p:spPr>
          <a:xfrm>
            <a:off x="9302400" y="2323800"/>
            <a:ext cx="360" cy="457920"/>
          </a:xfrm>
          <a:prstGeom prst="straightConnector1">
            <a:avLst/>
          </a:prstGeom>
          <a:ln w="31750">
            <a:solidFill>
              <a:srgbClr val="4472C4"/>
            </a:solidFill>
            <a:tailEnd type="triangle" w="med" len="med"/>
          </a:ln>
        </p:spPr>
      </p:cxnSp>
      <p:cxnSp>
        <p:nvCxnSpPr>
          <p:cNvPr id="316" name="Straight Arrow Connector 203"/>
          <p:cNvCxnSpPr>
            <a:stCxn id="313" idx="2"/>
            <a:endCxn id="314" idx="0"/>
          </p:cNvCxnSpPr>
          <p:nvPr/>
        </p:nvCxnSpPr>
        <p:spPr>
          <a:xfrm>
            <a:off x="9302400" y="3428640"/>
            <a:ext cx="360" cy="546840"/>
          </a:xfrm>
          <a:prstGeom prst="straightConnector1">
            <a:avLst/>
          </a:prstGeom>
          <a:ln w="31750">
            <a:solidFill>
              <a:srgbClr val="4472C4"/>
            </a:solidFill>
            <a:tailEnd type="triangle" w="med" len="med"/>
          </a:ln>
        </p:spPr>
      </p:cxnSp>
      <p:sp>
        <p:nvSpPr>
          <p:cNvPr id="3" name="PlaceHolder 2"/>
          <p:cNvSpPr>
            <a:spLocks noGrp="1"/>
          </p:cNvSpPr>
          <p:nvPr>
            <p:ph type="sldNum" idx="2"/>
          </p:nvPr>
        </p:nvSpPr>
        <p:spPr/>
        <p:txBody>
          <a:bodyPr/>
          <a:lstStyle/>
          <a:p>
            <a:fld id="{DDEA26F0-1972-433E-A409-FF0C0DCBB2DD}" type="slidenum">
              <a:rPr/>
              <a:t>9</a:t>
            </a:fld>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8027</TotalTime>
  <Words>2979</Words>
  <Application>Microsoft Macintosh PowerPoint</Application>
  <PresentationFormat>Widescreen</PresentationFormat>
  <Paragraphs>375</Paragraphs>
  <Slides>49</Slides>
  <Notes>10</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49</vt:i4>
      </vt:variant>
    </vt:vector>
  </HeadingPairs>
  <TitlesOfParts>
    <vt:vector size="68" baseType="lpstr">
      <vt:lpstr>-apple-system</vt:lpstr>
      <vt:lpstr>Abadi</vt:lpstr>
      <vt:lpstr>Arial</vt:lpstr>
      <vt:lpstr>Calibri</vt:lpstr>
      <vt:lpstr>Calibri Light</vt:lpstr>
      <vt:lpstr>Consolas</vt:lpstr>
      <vt:lpstr>IBM Plex Mono SemiBold</vt:lpstr>
      <vt:lpstr>Menlo</vt:lpstr>
      <vt:lpstr>OpenSymbol</vt:lpstr>
      <vt:lpstr>Symbol</vt:lpstr>
      <vt:lpstr>System Font Regular</vt:lpstr>
      <vt:lpstr>Times New Roman</vt:lpstr>
      <vt:lpstr>Wingdings</vt:lpstr>
      <vt:lpstr>Custom Design</vt:lpstr>
      <vt:lpstr>Custom Design</vt:lpstr>
      <vt:lpstr>Custom Design</vt:lpstr>
      <vt:lpstr>Custom Design</vt:lpstr>
      <vt:lpstr>Custom Design</vt:lpstr>
      <vt:lpstr>Custom Design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Data Scraping Logic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dc:description/>
  <cp:lastModifiedBy>Rithvik Vinekar</cp:lastModifiedBy>
  <cp:revision>223</cp:revision>
  <dcterms:created xsi:type="dcterms:W3CDTF">2021-04-29T18:58:34Z</dcterms:created>
  <dcterms:modified xsi:type="dcterms:W3CDTF">2023-08-21T19:23:20Z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10</vt:i4>
  </property>
  <property fmtid="{D5CDD505-2E9C-101B-9397-08002B2CF9AE}" pid="4" name="PresentationFormat">
    <vt:lpwstr>Widescreen</vt:lpwstr>
  </property>
  <property fmtid="{D5CDD505-2E9C-101B-9397-08002B2CF9AE}" pid="5" name="Slides">
    <vt:i4>48</vt:i4>
  </property>
</Properties>
</file>